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Default Extension="tiff" ContentType="image/tiff"/>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9"/>
  </p:notesMasterIdLst>
  <p:sldIdLst>
    <p:sldId id="256" r:id="rId2"/>
    <p:sldId id="257" r:id="rId3"/>
    <p:sldId id="260" r:id="rId4"/>
    <p:sldId id="261" r:id="rId5"/>
    <p:sldId id="263" r:id="rId6"/>
    <p:sldId id="266" r:id="rId7"/>
    <p:sldId id="267" r:id="rId8"/>
    <p:sldId id="264" r:id="rId9"/>
    <p:sldId id="268" r:id="rId10"/>
    <p:sldId id="269" r:id="rId11"/>
    <p:sldId id="270" r:id="rId12"/>
    <p:sldId id="262" r:id="rId13"/>
    <p:sldId id="271" r:id="rId14"/>
    <p:sldId id="272" r:id="rId15"/>
    <p:sldId id="275" r:id="rId16"/>
    <p:sldId id="274" r:id="rId17"/>
    <p:sldId id="27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C300"/>
    <a:srgbClr val="FFC91D"/>
    <a:srgbClr val="FEEEB4"/>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311" autoAdjust="0"/>
  </p:normalViewPr>
  <p:slideViewPr>
    <p:cSldViewPr>
      <p:cViewPr varScale="1">
        <p:scale>
          <a:sx n="83" d="100"/>
          <a:sy n="83" d="100"/>
        </p:scale>
        <p:origin x="-1176" y="-90"/>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37A5F0-E3E8-4EB4-9E65-F597A0579ABE}" type="datetimeFigureOut">
              <a:rPr lang="en-GB" smtClean="0"/>
              <a:pPr/>
              <a:t>12/07/2012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C5C457-4C78-40AF-8F66-3A452DB019D3}" type="slidenum">
              <a:rPr lang="en-GB" smtClean="0"/>
              <a:pPr/>
              <a:t>‹#›</a:t>
            </a:fld>
            <a:endParaRPr lang="en-GB"/>
          </a:p>
        </p:txBody>
      </p:sp>
    </p:spTree>
    <p:extLst>
      <p:ext uri="{BB962C8B-B14F-4D97-AF65-F5344CB8AC3E}">
        <p14:creationId xmlns="" xmlns:p14="http://schemas.microsoft.com/office/powerpoint/2010/main" val="443902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8C5C457-4C78-40AF-8F66-3A452DB019D3}" type="slidenum">
              <a:rPr lang="en-GB" smtClean="0"/>
              <a:pPr/>
              <a:t>1</a:t>
            </a:fld>
            <a:endParaRPr lang="en-GB"/>
          </a:p>
        </p:txBody>
      </p:sp>
    </p:spTree>
    <p:extLst>
      <p:ext uri="{BB962C8B-B14F-4D97-AF65-F5344CB8AC3E}">
        <p14:creationId xmlns="" xmlns:p14="http://schemas.microsoft.com/office/powerpoint/2010/main" val="11418463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28C5C457-4C78-40AF-8F66-3A452DB019D3}"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baseline="0" dirty="0" smtClean="0"/>
          </a:p>
        </p:txBody>
      </p:sp>
      <p:sp>
        <p:nvSpPr>
          <p:cNvPr id="4" name="Slide Number Placeholder 3"/>
          <p:cNvSpPr>
            <a:spLocks noGrp="1"/>
          </p:cNvSpPr>
          <p:nvPr>
            <p:ph type="sldNum" sz="quarter" idx="10"/>
          </p:nvPr>
        </p:nvSpPr>
        <p:spPr/>
        <p:txBody>
          <a:bodyPr/>
          <a:lstStyle/>
          <a:p>
            <a:fld id="{28C5C457-4C78-40AF-8F66-3A452DB019D3}"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28C5C457-4C78-40AF-8F66-3A452DB019D3}" type="slidenum">
              <a:rPr lang="en-GB" smtClean="0"/>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28C5C457-4C78-40AF-8F66-3A452DB019D3}"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8C5C457-4C78-40AF-8F66-3A452DB019D3}" type="slidenum">
              <a:rPr lang="en-GB" smtClean="0"/>
              <a:pPr/>
              <a:t>6</a:t>
            </a:fld>
            <a:endParaRPr lang="en-GB"/>
          </a:p>
        </p:txBody>
      </p:sp>
    </p:spTree>
    <p:extLst>
      <p:ext uri="{BB962C8B-B14F-4D97-AF65-F5344CB8AC3E}">
        <p14:creationId xmlns="" xmlns:p14="http://schemas.microsoft.com/office/powerpoint/2010/main" val="2685396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8C5C457-4C78-40AF-8F66-3A452DB019D3}" type="slidenum">
              <a:rPr lang="en-GB" smtClean="0"/>
              <a:pPr/>
              <a:t>7</a:t>
            </a:fld>
            <a:endParaRPr lang="en-GB"/>
          </a:p>
        </p:txBody>
      </p:sp>
    </p:spTree>
    <p:extLst>
      <p:ext uri="{BB962C8B-B14F-4D97-AF65-F5344CB8AC3E}">
        <p14:creationId xmlns="" xmlns:p14="http://schemas.microsoft.com/office/powerpoint/2010/main" val="3806171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smtClean="0"/>
          </a:p>
          <a:p>
            <a:endParaRPr lang="en-GB" dirty="0"/>
          </a:p>
        </p:txBody>
      </p:sp>
      <p:sp>
        <p:nvSpPr>
          <p:cNvPr id="4" name="Slide Number Placeholder 3"/>
          <p:cNvSpPr>
            <a:spLocks noGrp="1"/>
          </p:cNvSpPr>
          <p:nvPr>
            <p:ph type="sldNum" sz="quarter" idx="10"/>
          </p:nvPr>
        </p:nvSpPr>
        <p:spPr/>
        <p:txBody>
          <a:bodyPr/>
          <a:lstStyle/>
          <a:p>
            <a:fld id="{28C5C457-4C78-40AF-8F66-3A452DB019D3}" type="slidenum">
              <a:rPr lang="en-GB" smtClean="0"/>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8C5C457-4C78-40AF-8F66-3A452DB019D3}" type="slidenum">
              <a:rPr lang="en-GB" smtClean="0"/>
              <a:pPr/>
              <a:t>9</a:t>
            </a:fld>
            <a:endParaRPr lang="en-GB"/>
          </a:p>
        </p:txBody>
      </p:sp>
    </p:spTree>
    <p:extLst>
      <p:ext uri="{BB962C8B-B14F-4D97-AF65-F5344CB8AC3E}">
        <p14:creationId xmlns="" xmlns:p14="http://schemas.microsoft.com/office/powerpoint/2010/main" val="26613781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28C5C457-4C78-40AF-8F66-3A452DB019D3}" type="slidenum">
              <a:rPr lang="en-GB" smtClean="0"/>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28C5C457-4C78-40AF-8F66-3A452DB019D3}" type="slidenum">
              <a:rPr lang="en-GB" smtClean="0"/>
              <a:pPr/>
              <a:t>11</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9494171-8409-4E36-941C-DD7B27E69FB5}" type="datetimeFigureOut">
              <a:rPr lang="en-GB" smtClean="0"/>
              <a:pPr/>
              <a:t>12/07/2012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D81270-2928-41CC-9E4C-5678E7A0A82B}" type="slidenum">
              <a:rPr lang="en-GB" smtClean="0"/>
              <a:pPr/>
              <a:t>‹#›</a:t>
            </a:fld>
            <a:endParaRPr lang="en-GB"/>
          </a:p>
        </p:txBody>
      </p:sp>
    </p:spTree>
    <p:extLst>
      <p:ext uri="{BB962C8B-B14F-4D97-AF65-F5344CB8AC3E}">
        <p14:creationId xmlns="" xmlns:p14="http://schemas.microsoft.com/office/powerpoint/2010/main" val="23962542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9494171-8409-4E36-941C-DD7B27E69FB5}" type="datetimeFigureOut">
              <a:rPr lang="en-GB" smtClean="0"/>
              <a:pPr/>
              <a:t>12/07/2012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D81270-2928-41CC-9E4C-5678E7A0A82B}" type="slidenum">
              <a:rPr lang="en-GB" smtClean="0"/>
              <a:pPr/>
              <a:t>‹#›</a:t>
            </a:fld>
            <a:endParaRPr lang="en-GB"/>
          </a:p>
        </p:txBody>
      </p:sp>
    </p:spTree>
    <p:extLst>
      <p:ext uri="{BB962C8B-B14F-4D97-AF65-F5344CB8AC3E}">
        <p14:creationId xmlns="" xmlns:p14="http://schemas.microsoft.com/office/powerpoint/2010/main" val="373429208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494171-8409-4E36-941C-DD7B27E69FB5}" type="datetimeFigureOut">
              <a:rPr lang="en-GB" smtClean="0"/>
              <a:pPr/>
              <a:t>12/07/2012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D81270-2928-41CC-9E4C-5678E7A0A82B}" type="slidenum">
              <a:rPr lang="en-GB" smtClean="0"/>
              <a:pPr/>
              <a:t>‹#›</a:t>
            </a:fld>
            <a:endParaRPr lang="en-GB"/>
          </a:p>
        </p:txBody>
      </p:sp>
    </p:spTree>
    <p:extLst>
      <p:ext uri="{BB962C8B-B14F-4D97-AF65-F5344CB8AC3E}">
        <p14:creationId xmlns="" xmlns:p14="http://schemas.microsoft.com/office/powerpoint/2010/main" val="3244056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9494171-8409-4E36-941C-DD7B27E69FB5}" type="datetimeFigureOut">
              <a:rPr lang="en-GB" smtClean="0"/>
              <a:pPr/>
              <a:t>12/07/2012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5D81270-2928-41CC-9E4C-5678E7A0A82B}" type="slidenum">
              <a:rPr lang="en-GB" smtClean="0"/>
              <a:pPr/>
              <a:t>‹#›</a:t>
            </a:fld>
            <a:endParaRPr lang="en-GB"/>
          </a:p>
        </p:txBody>
      </p:sp>
    </p:spTree>
    <p:extLst>
      <p:ext uri="{BB962C8B-B14F-4D97-AF65-F5344CB8AC3E}">
        <p14:creationId xmlns="" xmlns:p14="http://schemas.microsoft.com/office/powerpoint/2010/main" val="3049493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9494171-8409-4E36-941C-DD7B27E69FB5}" type="datetimeFigureOut">
              <a:rPr lang="en-GB" smtClean="0"/>
              <a:pPr/>
              <a:t>12/07/2012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5D81270-2928-41CC-9E4C-5678E7A0A82B}" type="slidenum">
              <a:rPr lang="en-GB" smtClean="0"/>
              <a:pPr/>
              <a:t>‹#›</a:t>
            </a:fld>
            <a:endParaRPr lang="en-GB"/>
          </a:p>
        </p:txBody>
      </p:sp>
    </p:spTree>
    <p:extLst>
      <p:ext uri="{BB962C8B-B14F-4D97-AF65-F5344CB8AC3E}">
        <p14:creationId xmlns="" xmlns:p14="http://schemas.microsoft.com/office/powerpoint/2010/main" val="3995795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9494171-8409-4E36-941C-DD7B27E69FB5}" type="datetimeFigureOut">
              <a:rPr lang="en-GB" smtClean="0"/>
              <a:pPr/>
              <a:t>12/07/2012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5D81270-2928-41CC-9E4C-5678E7A0A82B}" type="slidenum">
              <a:rPr lang="en-GB" smtClean="0"/>
              <a:pPr/>
              <a:t>‹#›</a:t>
            </a:fld>
            <a:endParaRPr lang="en-GB"/>
          </a:p>
        </p:txBody>
      </p:sp>
    </p:spTree>
    <p:extLst>
      <p:ext uri="{BB962C8B-B14F-4D97-AF65-F5344CB8AC3E}">
        <p14:creationId xmlns="" xmlns:p14="http://schemas.microsoft.com/office/powerpoint/2010/main" val="3788866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494171-8409-4E36-941C-DD7B27E69FB5}" type="datetimeFigureOut">
              <a:rPr lang="en-GB" smtClean="0"/>
              <a:pPr/>
              <a:t>12/07/2012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5D81270-2928-41CC-9E4C-5678E7A0A82B}" type="slidenum">
              <a:rPr lang="en-GB" smtClean="0"/>
              <a:pPr/>
              <a:t>‹#›</a:t>
            </a:fld>
            <a:endParaRPr lang="en-GB"/>
          </a:p>
        </p:txBody>
      </p:sp>
    </p:spTree>
    <p:extLst>
      <p:ext uri="{BB962C8B-B14F-4D97-AF65-F5344CB8AC3E}">
        <p14:creationId xmlns="" xmlns:p14="http://schemas.microsoft.com/office/powerpoint/2010/main" val="2541887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494171-8409-4E36-941C-DD7B27E69FB5}" type="datetimeFigureOut">
              <a:rPr lang="en-GB" smtClean="0"/>
              <a:pPr/>
              <a:t>12/07/2012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5D81270-2928-41CC-9E4C-5678E7A0A82B}" type="slidenum">
              <a:rPr lang="en-GB" smtClean="0"/>
              <a:pPr/>
              <a:t>‹#›</a:t>
            </a:fld>
            <a:endParaRPr lang="en-GB"/>
          </a:p>
        </p:txBody>
      </p:sp>
    </p:spTree>
    <p:extLst>
      <p:ext uri="{BB962C8B-B14F-4D97-AF65-F5344CB8AC3E}">
        <p14:creationId xmlns="" xmlns:p14="http://schemas.microsoft.com/office/powerpoint/2010/main" val="3152865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494171-8409-4E36-941C-DD7B27E69FB5}" type="datetimeFigureOut">
              <a:rPr lang="en-GB" smtClean="0"/>
              <a:pPr/>
              <a:t>12/07/2012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5D81270-2928-41CC-9E4C-5678E7A0A82B}" type="slidenum">
              <a:rPr lang="en-GB" smtClean="0"/>
              <a:pPr/>
              <a:t>‹#›</a:t>
            </a:fld>
            <a:endParaRPr lang="en-GB"/>
          </a:p>
        </p:txBody>
      </p:sp>
    </p:spTree>
    <p:extLst>
      <p:ext uri="{BB962C8B-B14F-4D97-AF65-F5344CB8AC3E}">
        <p14:creationId xmlns="" xmlns:p14="http://schemas.microsoft.com/office/powerpoint/2010/main" val="1406519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9494171-8409-4E36-941C-DD7B27E69FB5}" type="datetimeFigureOut">
              <a:rPr lang="en-GB" smtClean="0"/>
              <a:pPr/>
              <a:t>12/07/2012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D81270-2928-41CC-9E4C-5678E7A0A82B}" type="slidenum">
              <a:rPr lang="en-GB" smtClean="0"/>
              <a:pPr/>
              <a:t>‹#›</a:t>
            </a:fld>
            <a:endParaRPr lang="en-GB"/>
          </a:p>
        </p:txBody>
      </p:sp>
    </p:spTree>
    <p:extLst>
      <p:ext uri="{BB962C8B-B14F-4D97-AF65-F5344CB8AC3E}">
        <p14:creationId xmlns="" xmlns:p14="http://schemas.microsoft.com/office/powerpoint/2010/main" val="1799561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9494171-8409-4E36-941C-DD7B27E69FB5}" type="datetimeFigureOut">
              <a:rPr lang="en-GB" smtClean="0"/>
              <a:pPr/>
              <a:t>12/07/2012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D81270-2928-41CC-9E4C-5678E7A0A82B}" type="slidenum">
              <a:rPr lang="en-GB" smtClean="0"/>
              <a:pPr/>
              <a:t>‹#›</a:t>
            </a:fld>
            <a:endParaRPr lang="en-GB"/>
          </a:p>
        </p:txBody>
      </p:sp>
    </p:spTree>
    <p:extLst>
      <p:ext uri="{BB962C8B-B14F-4D97-AF65-F5344CB8AC3E}">
        <p14:creationId xmlns="" xmlns:p14="http://schemas.microsoft.com/office/powerpoint/2010/main" val="1660956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494171-8409-4E36-941C-DD7B27E69FB5}" type="datetimeFigureOut">
              <a:rPr lang="en-GB" smtClean="0"/>
              <a:pPr/>
              <a:t>12/07/2012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D81270-2928-41CC-9E4C-5678E7A0A82B}" type="slidenum">
              <a:rPr lang="en-GB" smtClean="0"/>
              <a:pPr/>
              <a:t>‹#›</a:t>
            </a:fld>
            <a:endParaRPr lang="en-GB"/>
          </a:p>
        </p:txBody>
      </p:sp>
    </p:spTree>
    <p:extLst>
      <p:ext uri="{BB962C8B-B14F-4D97-AF65-F5344CB8AC3E}">
        <p14:creationId xmlns="" xmlns:p14="http://schemas.microsoft.com/office/powerpoint/2010/main" val="975028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jpe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6.tiff"/><Relationship Id="rId5" Type="http://schemas.openxmlformats.org/officeDocument/2006/relationships/image" Target="../media/image25.tiff"/><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11.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rot="10218598">
            <a:off x="539552" y="4567950"/>
            <a:ext cx="1033274" cy="1097282"/>
          </a:xfrm>
          <a:prstGeom prst="rect">
            <a:avLst/>
          </a:prstGeom>
        </p:spPr>
      </p:pic>
      <p:pic>
        <p:nvPicPr>
          <p:cNvPr id="7" name="Picture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7502" y="5441072"/>
            <a:ext cx="1334274" cy="1416928"/>
          </a:xfrm>
          <a:prstGeom prst="rect">
            <a:avLst/>
          </a:prstGeom>
        </p:spPr>
      </p:pic>
      <p:pic>
        <p:nvPicPr>
          <p:cNvPr id="8" name="Picture 7"/>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rot="9978834">
            <a:off x="110432" y="53330"/>
            <a:ext cx="516637" cy="548641"/>
          </a:xfrm>
          <a:prstGeom prst="rect">
            <a:avLst/>
          </a:prstGeom>
        </p:spPr>
      </p:pic>
      <p:pic>
        <p:nvPicPr>
          <p:cNvPr id="9" name="Picture 8"/>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rot="19372221">
            <a:off x="181042" y="1453354"/>
            <a:ext cx="746277" cy="792506"/>
          </a:xfrm>
          <a:prstGeom prst="rect">
            <a:avLst/>
          </a:prstGeom>
        </p:spPr>
      </p:pic>
      <p:pic>
        <p:nvPicPr>
          <p:cNvPr id="10" name="Picture 9"/>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0" y="4415798"/>
            <a:ext cx="965466" cy="1025274"/>
          </a:xfrm>
          <a:prstGeom prst="rect">
            <a:avLst/>
          </a:prstGeom>
        </p:spPr>
      </p:pic>
      <p:pic>
        <p:nvPicPr>
          <p:cNvPr id="11" name="Picture 10"/>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5173175">
            <a:off x="50165" y="3855054"/>
            <a:ext cx="836042" cy="887832"/>
          </a:xfrm>
          <a:prstGeom prst="rect">
            <a:avLst/>
          </a:prstGeom>
        </p:spPr>
      </p:pic>
      <p:pic>
        <p:nvPicPr>
          <p:cNvPr id="12" name="Picture 11"/>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rot="2771666">
            <a:off x="119769" y="634369"/>
            <a:ext cx="666172" cy="707439"/>
          </a:xfrm>
          <a:prstGeom prst="rect">
            <a:avLst/>
          </a:prstGeom>
        </p:spPr>
      </p:pic>
      <p:pic>
        <p:nvPicPr>
          <p:cNvPr id="13" name="Picture 1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326" y="2636912"/>
            <a:ext cx="1033274" cy="1097282"/>
          </a:xfrm>
          <a:prstGeom prst="rect">
            <a:avLst/>
          </a:prstGeom>
        </p:spPr>
      </p:pic>
      <p:pic>
        <p:nvPicPr>
          <p:cNvPr id="14" name="Picture 13"/>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44742" y="1034130"/>
            <a:ext cx="516637" cy="548641"/>
          </a:xfrm>
          <a:prstGeom prst="rect">
            <a:avLst/>
          </a:prstGeom>
        </p:spPr>
      </p:pic>
      <p:pic>
        <p:nvPicPr>
          <p:cNvPr id="15" name="Picture 14"/>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rot="8843147">
            <a:off x="197030" y="1949703"/>
            <a:ext cx="830662" cy="882119"/>
          </a:xfrm>
          <a:prstGeom prst="rect">
            <a:avLst/>
          </a:prstGeom>
        </p:spPr>
      </p:pic>
      <p:pic>
        <p:nvPicPr>
          <p:cNvPr id="17" name="Picture 16"/>
          <p:cNvPicPr>
            <a:picLocks noChangeAspect="1"/>
          </p:cNvPicPr>
          <p:nvPr/>
        </p:nvPicPr>
        <p:blipFill>
          <a:blip r:embed="rId9"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18" name="Picture 17" descr="FORCE-Logo-Final Small.jpg"/>
          <p:cNvPicPr>
            <a:picLocks noChangeAspect="1"/>
          </p:cNvPicPr>
          <p:nvPr/>
        </p:nvPicPr>
        <p:blipFill>
          <a:blip r:embed="rId10" cstate="print"/>
          <a:stretch>
            <a:fillRect/>
          </a:stretch>
        </p:blipFill>
        <p:spPr>
          <a:xfrm>
            <a:off x="7565461" y="0"/>
            <a:ext cx="1543043" cy="1517264"/>
          </a:xfrm>
          <a:prstGeom prst="rect">
            <a:avLst/>
          </a:prstGeom>
        </p:spPr>
      </p:pic>
    </p:spTree>
    <p:extLst>
      <p:ext uri="{BB962C8B-B14F-4D97-AF65-F5344CB8AC3E}">
        <p14:creationId xmlns="" xmlns:p14="http://schemas.microsoft.com/office/powerpoint/2010/main" val="38818226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p:cNvSpPr>
            <a:spLocks noChangeArrowheads="1"/>
          </p:cNvSpPr>
          <p:nvPr/>
        </p:nvSpPr>
        <p:spPr bwMode="auto">
          <a:xfrm>
            <a:off x="4067944" y="1195867"/>
            <a:ext cx="4787156" cy="360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algn="r" defTabSz="831850"/>
            <a:r>
              <a:rPr lang="en-GB" dirty="0" smtClean="0">
                <a:solidFill>
                  <a:schemeClr val="bg1"/>
                </a:solidFill>
                <a:latin typeface="Arial" pitchFamily="34" charset="0"/>
                <a:cs typeface="Arial" pitchFamily="34" charset="0"/>
              </a:rPr>
              <a:t>This is an issue particularly in the </a:t>
            </a:r>
            <a:r>
              <a:rPr lang="en-GB" dirty="0" smtClean="0">
                <a:solidFill>
                  <a:srgbClr val="F7C300"/>
                </a:solidFill>
                <a:latin typeface="Arial" pitchFamily="34" charset="0"/>
                <a:cs typeface="Arial" pitchFamily="34" charset="0"/>
              </a:rPr>
              <a:t>Caribbean</a:t>
            </a:r>
            <a:endParaRPr lang="en-GB" dirty="0">
              <a:solidFill>
                <a:srgbClr val="F7C300"/>
              </a:solidFill>
              <a:latin typeface="Arial" pitchFamily="34" charset="0"/>
              <a:cs typeface="Arial" pitchFamily="34" charset="0"/>
            </a:endParaRPr>
          </a:p>
        </p:txBody>
      </p:sp>
      <p:grpSp>
        <p:nvGrpSpPr>
          <p:cNvPr id="23" name="Group 22"/>
          <p:cNvGrpSpPr>
            <a:grpSpLocks noChangeAspect="1"/>
          </p:cNvGrpSpPr>
          <p:nvPr/>
        </p:nvGrpSpPr>
        <p:grpSpPr>
          <a:xfrm>
            <a:off x="474585" y="2492011"/>
            <a:ext cx="4601471" cy="2851036"/>
            <a:chOff x="1331640" y="1515470"/>
            <a:chExt cx="6631052" cy="4029126"/>
          </a:xfrm>
        </p:grpSpPr>
        <p:pic>
          <p:nvPicPr>
            <p:cNvPr id="11" name="Picture 10"/>
            <p:cNvPicPr>
              <a:picLocks noChangeAspect="1"/>
            </p:cNvPicPr>
            <p:nvPr/>
          </p:nvPicPr>
          <p:blipFill rotWithShape="1">
            <a:blip r:embed="rId3" cstate="print">
              <a:extLst>
                <a:ext uri="{28A0092B-C50C-407E-A947-70E740481C1C}">
                  <a14:useLocalDpi xmlns="" xmlns:a14="http://schemas.microsoft.com/office/drawing/2010/main" val="0"/>
                </a:ext>
              </a:extLst>
            </a:blip>
            <a:srcRect t="3973" b="33679"/>
            <a:stretch/>
          </p:blipFill>
          <p:spPr>
            <a:xfrm>
              <a:off x="1331640" y="1700807"/>
              <a:ext cx="6232311" cy="3843789"/>
            </a:xfrm>
            <a:prstGeom prst="rect">
              <a:avLst/>
            </a:prstGeom>
          </p:spPr>
        </p:pic>
        <p:sp>
          <p:nvSpPr>
            <p:cNvPr id="13" name="Rectangle 3"/>
            <p:cNvSpPr>
              <a:spLocks noChangeArrowheads="1"/>
            </p:cNvSpPr>
            <p:nvPr/>
          </p:nvSpPr>
          <p:spPr bwMode="auto">
            <a:xfrm>
              <a:off x="6588719" y="1515470"/>
              <a:ext cx="1028882" cy="332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algn="l" defTabSz="831850"/>
              <a:r>
                <a:rPr lang="en-GB" sz="1000" dirty="0" smtClean="0">
                  <a:solidFill>
                    <a:schemeClr val="bg1"/>
                  </a:solidFill>
                  <a:latin typeface="Arial" pitchFamily="34" charset="0"/>
                  <a:cs typeface="Arial" pitchFamily="34" charset="0"/>
                </a:rPr>
                <a:t>°C dec</a:t>
              </a:r>
              <a:r>
                <a:rPr lang="en-GB" sz="1000" baseline="30000" dirty="0" smtClean="0">
                  <a:solidFill>
                    <a:schemeClr val="bg1"/>
                  </a:solidFill>
                  <a:latin typeface="Arial" pitchFamily="34" charset="0"/>
                  <a:cs typeface="Arial" pitchFamily="34" charset="0"/>
                </a:rPr>
                <a:t>-1</a:t>
              </a:r>
              <a:endParaRPr lang="en-GB" sz="1000" dirty="0">
                <a:solidFill>
                  <a:schemeClr val="bg1"/>
                </a:solidFill>
                <a:latin typeface="Arial" pitchFamily="34" charset="0"/>
                <a:cs typeface="Arial" pitchFamily="34" charset="0"/>
              </a:endParaRPr>
            </a:p>
          </p:txBody>
        </p:sp>
        <p:sp>
          <p:nvSpPr>
            <p:cNvPr id="14" name="Rectangle 3"/>
            <p:cNvSpPr>
              <a:spLocks noChangeArrowheads="1"/>
            </p:cNvSpPr>
            <p:nvPr/>
          </p:nvSpPr>
          <p:spPr bwMode="auto">
            <a:xfrm>
              <a:off x="7236296" y="1682023"/>
              <a:ext cx="690182" cy="23781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algn="l" defTabSz="831850"/>
              <a:r>
                <a:rPr lang="en-GB" sz="1000" dirty="0" smtClean="0">
                  <a:solidFill>
                    <a:schemeClr val="bg1"/>
                  </a:solidFill>
                  <a:latin typeface="Arial" pitchFamily="34" charset="0"/>
                  <a:cs typeface="Arial" pitchFamily="34" charset="0"/>
                </a:rPr>
                <a:t>0.5</a:t>
              </a:r>
            </a:p>
          </p:txBody>
        </p:sp>
        <p:sp>
          <p:nvSpPr>
            <p:cNvPr id="15" name="Rectangle 3"/>
            <p:cNvSpPr>
              <a:spLocks noChangeArrowheads="1"/>
            </p:cNvSpPr>
            <p:nvPr/>
          </p:nvSpPr>
          <p:spPr bwMode="auto">
            <a:xfrm>
              <a:off x="7254403" y="2148893"/>
              <a:ext cx="690182" cy="23781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algn="l" defTabSz="831850"/>
              <a:r>
                <a:rPr lang="en-GB" sz="1000" dirty="0" smtClean="0">
                  <a:solidFill>
                    <a:schemeClr val="bg1"/>
                  </a:solidFill>
                  <a:latin typeface="Arial" pitchFamily="34" charset="0"/>
                  <a:cs typeface="Arial" pitchFamily="34" charset="0"/>
                </a:rPr>
                <a:t>0.4</a:t>
              </a:r>
            </a:p>
          </p:txBody>
        </p:sp>
        <p:sp>
          <p:nvSpPr>
            <p:cNvPr id="16" name="Rectangle 3"/>
            <p:cNvSpPr>
              <a:spLocks noChangeArrowheads="1"/>
            </p:cNvSpPr>
            <p:nvPr/>
          </p:nvSpPr>
          <p:spPr bwMode="auto">
            <a:xfrm>
              <a:off x="7254403" y="2658625"/>
              <a:ext cx="690182" cy="23781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algn="l" defTabSz="831850"/>
              <a:r>
                <a:rPr lang="en-GB" sz="1000" dirty="0" smtClean="0">
                  <a:solidFill>
                    <a:schemeClr val="bg1"/>
                  </a:solidFill>
                  <a:latin typeface="Arial" pitchFamily="34" charset="0"/>
                  <a:cs typeface="Arial" pitchFamily="34" charset="0"/>
                </a:rPr>
                <a:t>0.3</a:t>
              </a:r>
            </a:p>
          </p:txBody>
        </p:sp>
        <p:sp>
          <p:nvSpPr>
            <p:cNvPr id="17" name="Rectangle 3"/>
            <p:cNvSpPr>
              <a:spLocks noChangeArrowheads="1"/>
            </p:cNvSpPr>
            <p:nvPr/>
          </p:nvSpPr>
          <p:spPr bwMode="auto">
            <a:xfrm>
              <a:off x="7254403" y="3162681"/>
              <a:ext cx="690182" cy="23781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algn="l" defTabSz="831850"/>
              <a:r>
                <a:rPr lang="en-GB" sz="1000" dirty="0" smtClean="0">
                  <a:solidFill>
                    <a:schemeClr val="bg1"/>
                  </a:solidFill>
                  <a:latin typeface="Arial" pitchFamily="34" charset="0"/>
                  <a:cs typeface="Arial" pitchFamily="34" charset="0"/>
                </a:rPr>
                <a:t>0.2</a:t>
              </a:r>
            </a:p>
          </p:txBody>
        </p:sp>
        <p:sp>
          <p:nvSpPr>
            <p:cNvPr id="18" name="Rectangle 3"/>
            <p:cNvSpPr>
              <a:spLocks noChangeArrowheads="1"/>
            </p:cNvSpPr>
            <p:nvPr/>
          </p:nvSpPr>
          <p:spPr bwMode="auto">
            <a:xfrm>
              <a:off x="7272509" y="3629551"/>
              <a:ext cx="690182" cy="23781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algn="l" defTabSz="831850"/>
              <a:r>
                <a:rPr lang="en-GB" sz="1000" dirty="0" smtClean="0">
                  <a:solidFill>
                    <a:schemeClr val="bg1"/>
                  </a:solidFill>
                  <a:latin typeface="Arial" pitchFamily="34" charset="0"/>
                  <a:cs typeface="Arial" pitchFamily="34" charset="0"/>
                </a:rPr>
                <a:t>0.1</a:t>
              </a:r>
            </a:p>
          </p:txBody>
        </p:sp>
        <p:sp>
          <p:nvSpPr>
            <p:cNvPr id="19" name="Rectangle 3"/>
            <p:cNvSpPr>
              <a:spLocks noChangeArrowheads="1"/>
            </p:cNvSpPr>
            <p:nvPr/>
          </p:nvSpPr>
          <p:spPr bwMode="auto">
            <a:xfrm>
              <a:off x="7272510" y="4139283"/>
              <a:ext cx="690182" cy="23781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algn="l" defTabSz="831850"/>
              <a:r>
                <a:rPr lang="en-GB" sz="1000" dirty="0" smtClean="0">
                  <a:solidFill>
                    <a:schemeClr val="bg1"/>
                  </a:solidFill>
                  <a:latin typeface="Arial" pitchFamily="34" charset="0"/>
                  <a:cs typeface="Arial" pitchFamily="34" charset="0"/>
                </a:rPr>
                <a:t>0.0</a:t>
              </a:r>
            </a:p>
          </p:txBody>
        </p:sp>
        <p:sp>
          <p:nvSpPr>
            <p:cNvPr id="20" name="Rectangle 3"/>
            <p:cNvSpPr>
              <a:spLocks noChangeArrowheads="1"/>
            </p:cNvSpPr>
            <p:nvPr/>
          </p:nvSpPr>
          <p:spPr bwMode="auto">
            <a:xfrm>
              <a:off x="7272510" y="4641265"/>
              <a:ext cx="690182" cy="23781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algn="l" defTabSz="831850"/>
              <a:r>
                <a:rPr lang="en-GB" sz="1000" dirty="0" smtClean="0">
                  <a:solidFill>
                    <a:schemeClr val="bg1"/>
                  </a:solidFill>
                  <a:latin typeface="Arial" pitchFamily="34" charset="0"/>
                  <a:cs typeface="Arial" pitchFamily="34" charset="0"/>
                </a:rPr>
                <a:t>-0.1</a:t>
              </a:r>
            </a:p>
          </p:txBody>
        </p:sp>
        <p:sp>
          <p:nvSpPr>
            <p:cNvPr id="21" name="Rectangle 3"/>
            <p:cNvSpPr>
              <a:spLocks noChangeArrowheads="1"/>
            </p:cNvSpPr>
            <p:nvPr/>
          </p:nvSpPr>
          <p:spPr bwMode="auto">
            <a:xfrm>
              <a:off x="7272510" y="5150998"/>
              <a:ext cx="690182" cy="23781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algn="l" defTabSz="831850"/>
              <a:r>
                <a:rPr lang="en-GB" sz="1000" dirty="0" smtClean="0">
                  <a:solidFill>
                    <a:schemeClr val="bg1"/>
                  </a:solidFill>
                  <a:latin typeface="Arial" pitchFamily="34" charset="0"/>
                  <a:cs typeface="Arial" pitchFamily="34" charset="0"/>
                </a:rPr>
                <a:t>-0.2</a:t>
              </a:r>
            </a:p>
          </p:txBody>
        </p:sp>
        <p:sp>
          <p:nvSpPr>
            <p:cNvPr id="22" name="Rectangle 21"/>
            <p:cNvSpPr/>
            <p:nvPr/>
          </p:nvSpPr>
          <p:spPr>
            <a:xfrm>
              <a:off x="7126706" y="5282227"/>
              <a:ext cx="219180" cy="2160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4098" name="Picture 2" descr="http://www.sciencemag.org/content/301/5635/958/F2.large.jpg"/>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b="51073"/>
          <a:stretch/>
        </p:blipFill>
        <p:spPr bwMode="auto">
          <a:xfrm>
            <a:off x="5508104" y="3319563"/>
            <a:ext cx="3347442" cy="1909333"/>
          </a:xfrm>
          <a:prstGeom prst="rect">
            <a:avLst/>
          </a:prstGeom>
          <a:noFill/>
          <a:extLst>
            <a:ext uri="{909E8E84-426E-40DD-AFC4-6F175D3DCCD1}">
              <a14:hiddenFill xmlns="" xmlns:a14="http://schemas.microsoft.com/office/drawing/2010/main">
                <a:solidFill>
                  <a:srgbClr val="FFFFFF"/>
                </a:solidFill>
              </a14:hiddenFill>
            </a:ext>
          </a:extLst>
        </p:spPr>
      </p:pic>
      <p:sp>
        <p:nvSpPr>
          <p:cNvPr id="24" name="Rectangle 3"/>
          <p:cNvSpPr>
            <a:spLocks noChangeArrowheads="1"/>
          </p:cNvSpPr>
          <p:nvPr/>
        </p:nvSpPr>
        <p:spPr bwMode="auto">
          <a:xfrm>
            <a:off x="5364088" y="5228896"/>
            <a:ext cx="3545764" cy="57636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algn="r" defTabSz="831850"/>
            <a:r>
              <a:rPr lang="en-GB" dirty="0" smtClean="0">
                <a:solidFill>
                  <a:srgbClr val="FFC000"/>
                </a:solidFill>
                <a:latin typeface="Arial" pitchFamily="34" charset="0"/>
                <a:cs typeface="Arial" pitchFamily="34" charset="0"/>
              </a:rPr>
              <a:t>Coral cover trend </a:t>
            </a:r>
            <a:r>
              <a:rPr lang="en-GB" dirty="0" smtClean="0">
                <a:solidFill>
                  <a:schemeClr val="bg1"/>
                </a:solidFill>
                <a:latin typeface="Arial" pitchFamily="34" charset="0"/>
                <a:cs typeface="Arial" pitchFamily="34" charset="0"/>
              </a:rPr>
              <a:t>(1977-2001) </a:t>
            </a:r>
          </a:p>
          <a:p>
            <a:pPr algn="r" defTabSz="831850"/>
            <a:r>
              <a:rPr lang="en-GB" sz="1400" dirty="0" smtClean="0">
                <a:solidFill>
                  <a:schemeClr val="bg1"/>
                </a:solidFill>
                <a:latin typeface="Arial" pitchFamily="34" charset="0"/>
                <a:cs typeface="Arial" pitchFamily="34" charset="0"/>
              </a:rPr>
              <a:t>(Gardner et al. 2003)</a:t>
            </a:r>
            <a:endParaRPr lang="en-GB" sz="1400" dirty="0">
              <a:solidFill>
                <a:schemeClr val="bg1"/>
              </a:solidFill>
              <a:latin typeface="Arial" pitchFamily="34" charset="0"/>
              <a:cs typeface="Arial" pitchFamily="34" charset="0"/>
            </a:endParaRPr>
          </a:p>
        </p:txBody>
      </p:sp>
      <p:sp>
        <p:nvSpPr>
          <p:cNvPr id="29" name="Rectangle 3"/>
          <p:cNvSpPr>
            <a:spLocks noChangeArrowheads="1"/>
          </p:cNvSpPr>
          <p:nvPr/>
        </p:nvSpPr>
        <p:spPr bwMode="auto">
          <a:xfrm>
            <a:off x="755576" y="764704"/>
            <a:ext cx="8136904" cy="360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algn="r" defTabSz="831850"/>
            <a:r>
              <a:rPr lang="en-GB" dirty="0" smtClean="0">
                <a:solidFill>
                  <a:srgbClr val="FFCC00"/>
                </a:solidFill>
                <a:latin typeface="Arial" pitchFamily="34" charset="0"/>
                <a:cs typeface="Arial" pitchFamily="34" charset="0"/>
              </a:rPr>
              <a:t>Climate change</a:t>
            </a:r>
            <a:r>
              <a:rPr lang="en-GB" dirty="0" smtClean="0"/>
              <a:t> </a:t>
            </a:r>
            <a:r>
              <a:rPr lang="en-GB" dirty="0" smtClean="0">
                <a:solidFill>
                  <a:schemeClr val="bg1"/>
                </a:solidFill>
                <a:latin typeface="Arial" pitchFamily="34" charset="0"/>
                <a:cs typeface="Arial" pitchFamily="34" charset="0"/>
              </a:rPr>
              <a:t>poses </a:t>
            </a:r>
            <a:r>
              <a:rPr lang="en-GB" dirty="0" smtClean="0">
                <a:solidFill>
                  <a:schemeClr val="bg1"/>
                </a:solidFill>
                <a:latin typeface="Arial" pitchFamily="34" charset="0"/>
                <a:cs typeface="Arial" pitchFamily="34" charset="0"/>
              </a:rPr>
              <a:t>severe threats </a:t>
            </a:r>
            <a:r>
              <a:rPr lang="en-GB" dirty="0">
                <a:solidFill>
                  <a:schemeClr val="bg1"/>
                </a:solidFill>
                <a:latin typeface="Arial" pitchFamily="34" charset="0"/>
                <a:cs typeface="Arial" pitchFamily="34" charset="0"/>
              </a:rPr>
              <a:t>to coral </a:t>
            </a:r>
            <a:r>
              <a:rPr lang="en-GB" dirty="0" smtClean="0">
                <a:solidFill>
                  <a:schemeClr val="bg1"/>
                </a:solidFill>
                <a:latin typeface="Arial" pitchFamily="34" charset="0"/>
                <a:cs typeface="Arial" pitchFamily="34" charset="0"/>
              </a:rPr>
              <a:t>reefs </a:t>
            </a:r>
            <a:r>
              <a:rPr lang="en-GB" dirty="0" smtClean="0">
                <a:solidFill>
                  <a:srgbClr val="F7C300"/>
                </a:solidFill>
                <a:latin typeface="Arial" pitchFamily="34" charset="0"/>
                <a:cs typeface="Arial" pitchFamily="34" charset="0"/>
              </a:rPr>
              <a:t>NOW</a:t>
            </a:r>
            <a:endParaRPr lang="en-GB" dirty="0">
              <a:solidFill>
                <a:srgbClr val="F7C300"/>
              </a:solidFill>
              <a:latin typeface="Arial" pitchFamily="34" charset="0"/>
              <a:cs typeface="Arial" pitchFamily="34" charset="0"/>
            </a:endParaRPr>
          </a:p>
        </p:txBody>
      </p:sp>
      <p:sp>
        <p:nvSpPr>
          <p:cNvPr id="12" name="Rectangle 3"/>
          <p:cNvSpPr>
            <a:spLocks noChangeArrowheads="1"/>
          </p:cNvSpPr>
          <p:nvPr/>
        </p:nvSpPr>
        <p:spPr bwMode="auto">
          <a:xfrm>
            <a:off x="683568" y="5228315"/>
            <a:ext cx="4896544" cy="360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defTabSz="831850"/>
            <a:r>
              <a:rPr lang="en-GB" dirty="0" smtClean="0">
                <a:solidFill>
                  <a:srgbClr val="FFC000"/>
                </a:solidFill>
                <a:latin typeface="Arial" pitchFamily="34" charset="0"/>
                <a:cs typeface="Arial" pitchFamily="34" charset="0"/>
              </a:rPr>
              <a:t>SST trends</a:t>
            </a:r>
            <a:r>
              <a:rPr lang="en-GB" dirty="0" smtClean="0">
                <a:solidFill>
                  <a:schemeClr val="bg1"/>
                </a:solidFill>
                <a:latin typeface="Arial" pitchFamily="34" charset="0"/>
                <a:cs typeface="Arial" pitchFamily="34" charset="0"/>
              </a:rPr>
              <a:t> 1987-2008 </a:t>
            </a:r>
            <a:r>
              <a:rPr lang="en-GB" sz="1400" dirty="0" smtClean="0">
                <a:solidFill>
                  <a:schemeClr val="bg1"/>
                </a:solidFill>
                <a:latin typeface="Arial" pitchFamily="34" charset="0"/>
                <a:cs typeface="Arial" pitchFamily="34" charset="0"/>
              </a:rPr>
              <a:t>(Chollett et al. 2012)</a:t>
            </a:r>
            <a:endParaRPr lang="en-GB" sz="1400" dirty="0">
              <a:solidFill>
                <a:schemeClr val="bg1"/>
              </a:solidFill>
              <a:latin typeface="Arial" pitchFamily="34" charset="0"/>
              <a:cs typeface="Arial" pitchFamily="34" charset="0"/>
            </a:endParaRPr>
          </a:p>
        </p:txBody>
      </p:sp>
    </p:spTree>
    <p:extLst>
      <p:ext uri="{BB962C8B-B14F-4D97-AF65-F5344CB8AC3E}">
        <p14:creationId xmlns="" xmlns:p14="http://schemas.microsoft.com/office/powerpoint/2010/main" val="1758948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4" grpId="0"/>
      <p:bldP spid="12"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827584" y="1261396"/>
            <a:ext cx="7776864" cy="63792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algn="l" defTabSz="831850"/>
            <a:r>
              <a:rPr lang="en-GB" dirty="0">
                <a:solidFill>
                  <a:schemeClr val="bg1"/>
                </a:solidFill>
                <a:latin typeface="Arial" pitchFamily="34" charset="0"/>
                <a:cs typeface="Arial" pitchFamily="34" charset="0"/>
              </a:rPr>
              <a:t>The rise of thermal stress </a:t>
            </a:r>
            <a:r>
              <a:rPr lang="en-GB" dirty="0" smtClean="0">
                <a:solidFill>
                  <a:schemeClr val="bg1"/>
                </a:solidFill>
                <a:latin typeface="Arial" pitchFamily="34" charset="0"/>
                <a:cs typeface="Arial" pitchFamily="34" charset="0"/>
              </a:rPr>
              <a:t>has </a:t>
            </a:r>
            <a:r>
              <a:rPr lang="en-GB" dirty="0">
                <a:solidFill>
                  <a:schemeClr val="bg1"/>
                </a:solidFill>
                <a:latin typeface="Arial" pitchFamily="34" charset="0"/>
                <a:cs typeface="Arial" pitchFamily="34" charset="0"/>
              </a:rPr>
              <a:t>led to speculation </a:t>
            </a:r>
            <a:r>
              <a:rPr lang="en-GB" dirty="0" smtClean="0">
                <a:solidFill>
                  <a:schemeClr val="bg1"/>
                </a:solidFill>
                <a:latin typeface="Arial" pitchFamily="34" charset="0"/>
                <a:cs typeface="Arial" pitchFamily="34" charset="0"/>
              </a:rPr>
              <a:t>that </a:t>
            </a:r>
            <a:r>
              <a:rPr lang="en-GB" dirty="0" smtClean="0">
                <a:solidFill>
                  <a:srgbClr val="FFCC00"/>
                </a:solidFill>
                <a:latin typeface="Arial" pitchFamily="34" charset="0"/>
                <a:cs typeface="Arial" pitchFamily="34" charset="0"/>
              </a:rPr>
              <a:t>reef </a:t>
            </a:r>
            <a:r>
              <a:rPr lang="en-GB" dirty="0">
                <a:solidFill>
                  <a:srgbClr val="FFCC00"/>
                </a:solidFill>
                <a:latin typeface="Arial" pitchFamily="34" charset="0"/>
                <a:cs typeface="Arial" pitchFamily="34" charset="0"/>
              </a:rPr>
              <a:t>ecosystems</a:t>
            </a:r>
            <a:r>
              <a:rPr lang="en-GB" dirty="0">
                <a:solidFill>
                  <a:srgbClr val="8ACFFE"/>
                </a:solidFill>
                <a:latin typeface="Arial" pitchFamily="34" charset="0"/>
                <a:cs typeface="Arial" pitchFamily="34" charset="0"/>
              </a:rPr>
              <a:t> </a:t>
            </a:r>
            <a:r>
              <a:rPr lang="en-GB" dirty="0">
                <a:solidFill>
                  <a:schemeClr val="bg1"/>
                </a:solidFill>
                <a:latin typeface="Arial" pitchFamily="34" charset="0"/>
                <a:cs typeface="Arial" pitchFamily="34" charset="0"/>
              </a:rPr>
              <a:t>may become increasingly</a:t>
            </a:r>
            <a:r>
              <a:rPr lang="en-GB" dirty="0">
                <a:solidFill>
                  <a:srgbClr val="8ACFFE"/>
                </a:solidFill>
                <a:latin typeface="Arial" pitchFamily="34" charset="0"/>
                <a:cs typeface="Arial" pitchFamily="34" charset="0"/>
              </a:rPr>
              <a:t> </a:t>
            </a:r>
            <a:r>
              <a:rPr lang="en-GB" dirty="0">
                <a:solidFill>
                  <a:srgbClr val="FFCC00"/>
                </a:solidFill>
                <a:latin typeface="Arial" pitchFamily="34" charset="0"/>
                <a:cs typeface="Arial" pitchFamily="34" charset="0"/>
              </a:rPr>
              <a:t>restricted to locations of naturally low </a:t>
            </a:r>
            <a:r>
              <a:rPr lang="en-GB" dirty="0" smtClean="0">
                <a:solidFill>
                  <a:srgbClr val="FFCC00"/>
                </a:solidFill>
                <a:latin typeface="Arial" pitchFamily="34" charset="0"/>
                <a:cs typeface="Arial" pitchFamily="34" charset="0"/>
              </a:rPr>
              <a:t>thermal </a:t>
            </a:r>
            <a:r>
              <a:rPr lang="en-GB" dirty="0">
                <a:solidFill>
                  <a:srgbClr val="FFCC00"/>
                </a:solidFill>
                <a:latin typeface="Arial" pitchFamily="34" charset="0"/>
                <a:cs typeface="Arial" pitchFamily="34" charset="0"/>
              </a:rPr>
              <a:t>stress</a:t>
            </a:r>
            <a:r>
              <a:rPr lang="en-GB" dirty="0">
                <a:solidFill>
                  <a:srgbClr val="8ACFFE"/>
                </a:solidFill>
                <a:latin typeface="Arial" pitchFamily="34" charset="0"/>
                <a:cs typeface="Arial" pitchFamily="34" charset="0"/>
              </a:rPr>
              <a:t> </a:t>
            </a:r>
          </a:p>
        </p:txBody>
      </p:sp>
      <p:pic>
        <p:nvPicPr>
          <p:cNvPr id="5" name="Picture 11" descr="umbrella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19556602">
            <a:off x="2285456" y="2042663"/>
            <a:ext cx="1944688" cy="1944688"/>
          </a:xfrm>
          <a:prstGeom prst="rect">
            <a:avLst/>
          </a:prstGeom>
          <a:noFill/>
          <a:extLst>
            <a:ext uri="{909E8E84-426E-40DD-AFC4-6F175D3DCCD1}">
              <a14:hiddenFill xmlns="" xmlns:a14="http://schemas.microsoft.com/office/drawing/2010/main">
                <a:solidFill>
                  <a:srgbClr val="FFFFFF"/>
                </a:solidFill>
              </a14:hiddenFill>
            </a:ext>
          </a:extLst>
        </p:spPr>
      </p:pic>
      <p:sp>
        <p:nvSpPr>
          <p:cNvPr id="6" name="Rectangle 12"/>
          <p:cNvSpPr>
            <a:spLocks noChangeArrowheads="1"/>
          </p:cNvSpPr>
          <p:nvPr/>
        </p:nvSpPr>
        <p:spPr bwMode="auto">
          <a:xfrm>
            <a:off x="862509" y="3782346"/>
            <a:ext cx="7524750" cy="360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83115" tIns="41557" rIns="83115" bIns="41557">
            <a:spAutoFit/>
          </a:bodyPr>
          <a:lstStyle/>
          <a:p>
            <a:pPr algn="l" defTabSz="831850"/>
            <a:r>
              <a:rPr lang="en-GB" dirty="0">
                <a:solidFill>
                  <a:schemeClr val="bg1"/>
                </a:solidFill>
                <a:latin typeface="Arial" pitchFamily="34" charset="0"/>
                <a:cs typeface="Arial" pitchFamily="34" charset="0"/>
              </a:rPr>
              <a:t>Coral reefs would need to survive in </a:t>
            </a:r>
            <a:r>
              <a:rPr lang="en-GB" dirty="0" err="1" smtClean="0">
                <a:solidFill>
                  <a:srgbClr val="FFCC00"/>
                </a:solidFill>
                <a:latin typeface="Arial" pitchFamily="34" charset="0"/>
                <a:cs typeface="Arial" pitchFamily="34" charset="0"/>
              </a:rPr>
              <a:t>refugia</a:t>
            </a:r>
            <a:r>
              <a:rPr lang="en-GB" dirty="0" smtClean="0">
                <a:solidFill>
                  <a:srgbClr val="FFCC00"/>
                </a:solidFill>
                <a:latin typeface="Arial" pitchFamily="34" charset="0"/>
                <a:cs typeface="Arial" pitchFamily="34" charset="0"/>
              </a:rPr>
              <a:t>:*</a:t>
            </a:r>
            <a:endParaRPr lang="en-GB" dirty="0">
              <a:solidFill>
                <a:schemeClr val="bg1"/>
              </a:solidFill>
              <a:latin typeface="Arial" pitchFamily="34" charset="0"/>
              <a:cs typeface="Arial" pitchFamily="34" charset="0"/>
            </a:endParaRPr>
          </a:p>
        </p:txBody>
      </p:sp>
      <p:sp>
        <p:nvSpPr>
          <p:cNvPr id="7" name="Rectangle 13"/>
          <p:cNvSpPr>
            <a:spLocks noChangeArrowheads="1"/>
          </p:cNvSpPr>
          <p:nvPr/>
        </p:nvSpPr>
        <p:spPr bwMode="auto">
          <a:xfrm>
            <a:off x="899021" y="692696"/>
            <a:ext cx="7488238" cy="5148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83115" tIns="41557" rIns="83115" bIns="41557">
            <a:spAutoFit/>
          </a:bodyPr>
          <a:lstStyle/>
          <a:p>
            <a:pPr algn="ctr" defTabSz="831850"/>
            <a:r>
              <a:rPr lang="en-GB" sz="2800" i="1" dirty="0">
                <a:solidFill>
                  <a:srgbClr val="FFCC00"/>
                </a:solidFill>
                <a:latin typeface="Arial" pitchFamily="34" charset="0"/>
                <a:cs typeface="Arial" pitchFamily="34" charset="0"/>
              </a:rPr>
              <a:t>…Uncertainty…</a:t>
            </a:r>
            <a:endParaRPr lang="en-GB" sz="2800" i="1" dirty="0">
              <a:solidFill>
                <a:srgbClr val="8ACFFE"/>
              </a:solidFill>
              <a:latin typeface="Arial" pitchFamily="34" charset="0"/>
              <a:cs typeface="Arial" pitchFamily="34" charset="0"/>
            </a:endParaRPr>
          </a:p>
        </p:txBody>
      </p:sp>
      <p:sp>
        <p:nvSpPr>
          <p:cNvPr id="8" name="Rectangle 14"/>
          <p:cNvSpPr>
            <a:spLocks noChangeArrowheads="1"/>
          </p:cNvSpPr>
          <p:nvPr/>
        </p:nvSpPr>
        <p:spPr bwMode="auto">
          <a:xfrm>
            <a:off x="2771800" y="2780928"/>
            <a:ext cx="5039394" cy="5148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algn="ctr" defTabSz="831850"/>
            <a:r>
              <a:rPr lang="en-GB" sz="2800" dirty="0">
                <a:solidFill>
                  <a:srgbClr val="FFCC00"/>
                </a:solidFill>
                <a:latin typeface="Arial" pitchFamily="34" charset="0"/>
                <a:cs typeface="Arial" pitchFamily="34" charset="0"/>
              </a:rPr>
              <a:t>Reefs will need to </a:t>
            </a:r>
            <a:r>
              <a:rPr lang="en-GB" sz="2800" dirty="0" smtClean="0">
                <a:solidFill>
                  <a:srgbClr val="FFCC00"/>
                </a:solidFill>
                <a:latin typeface="Arial" pitchFamily="34" charset="0"/>
                <a:cs typeface="Arial" pitchFamily="34" charset="0"/>
              </a:rPr>
              <a:t>hide</a:t>
            </a:r>
            <a:endParaRPr lang="en-GB" sz="2800" dirty="0">
              <a:solidFill>
                <a:srgbClr val="8ACFFE"/>
              </a:solidFill>
              <a:latin typeface="Arial" pitchFamily="34" charset="0"/>
              <a:cs typeface="Arial" pitchFamily="34" charset="0"/>
            </a:endParaRPr>
          </a:p>
        </p:txBody>
      </p:sp>
      <p:sp>
        <p:nvSpPr>
          <p:cNvPr id="17" name="Rectangle 16"/>
          <p:cNvSpPr/>
          <p:nvPr/>
        </p:nvSpPr>
        <p:spPr>
          <a:xfrm>
            <a:off x="1474365" y="4077072"/>
            <a:ext cx="6696745" cy="369332"/>
          </a:xfrm>
          <a:prstGeom prst="rect">
            <a:avLst/>
          </a:prstGeom>
        </p:spPr>
        <p:txBody>
          <a:bodyPr wrap="square">
            <a:spAutoFit/>
          </a:bodyPr>
          <a:lstStyle/>
          <a:p>
            <a:pPr defTabSz="831850">
              <a:spcBef>
                <a:spcPct val="50000"/>
              </a:spcBef>
            </a:pPr>
            <a:r>
              <a:rPr lang="en-GB" dirty="0" smtClean="0">
                <a:solidFill>
                  <a:schemeClr val="bg1"/>
                </a:solidFill>
                <a:latin typeface="Arial" pitchFamily="34" charset="0"/>
                <a:cs typeface="Arial" pitchFamily="34" charset="0"/>
              </a:rPr>
              <a:t>Deep water areas</a:t>
            </a:r>
            <a:r>
              <a:rPr lang="en-GB" sz="1400" dirty="0" smtClean="0">
                <a:solidFill>
                  <a:schemeClr val="bg1"/>
                </a:solidFill>
                <a:latin typeface="Arial" pitchFamily="34" charset="0"/>
                <a:cs typeface="Arial" pitchFamily="34" charset="0"/>
              </a:rPr>
              <a:t> </a:t>
            </a:r>
          </a:p>
        </p:txBody>
      </p:sp>
      <p:grpSp>
        <p:nvGrpSpPr>
          <p:cNvPr id="18" name="Group 17"/>
          <p:cNvGrpSpPr/>
          <p:nvPr/>
        </p:nvGrpSpPr>
        <p:grpSpPr>
          <a:xfrm>
            <a:off x="1330350" y="4183260"/>
            <a:ext cx="144016" cy="143942"/>
            <a:chOff x="3059832" y="4812984"/>
            <a:chExt cx="144016" cy="143942"/>
          </a:xfrm>
        </p:grpSpPr>
        <p:sp>
          <p:nvSpPr>
            <p:cNvPr id="19" name="Oval 18"/>
            <p:cNvSpPr/>
            <p:nvPr/>
          </p:nvSpPr>
          <p:spPr>
            <a:xfrm>
              <a:off x="3059832" y="4812984"/>
              <a:ext cx="144016" cy="143942"/>
            </a:xfrm>
            <a:prstGeom prst="ellipse">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sp>
          <p:nvSpPr>
            <p:cNvPr id="20" name="Oval 19"/>
            <p:cNvSpPr/>
            <p:nvPr/>
          </p:nvSpPr>
          <p:spPr>
            <a:xfrm>
              <a:off x="3103789" y="4856978"/>
              <a:ext cx="56102" cy="55953"/>
            </a:xfrm>
            <a:prstGeom prst="ellipse">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grpSp>
      <p:grpSp>
        <p:nvGrpSpPr>
          <p:cNvPr id="21" name="Group 20"/>
          <p:cNvGrpSpPr/>
          <p:nvPr/>
        </p:nvGrpSpPr>
        <p:grpSpPr>
          <a:xfrm>
            <a:off x="1330350" y="4459789"/>
            <a:ext cx="144016" cy="143942"/>
            <a:chOff x="3059832" y="4812984"/>
            <a:chExt cx="144016" cy="143942"/>
          </a:xfrm>
        </p:grpSpPr>
        <p:sp>
          <p:nvSpPr>
            <p:cNvPr id="22" name="Oval 21"/>
            <p:cNvSpPr/>
            <p:nvPr/>
          </p:nvSpPr>
          <p:spPr>
            <a:xfrm>
              <a:off x="3059832" y="4812984"/>
              <a:ext cx="144016" cy="143942"/>
            </a:xfrm>
            <a:prstGeom prst="ellipse">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sp>
          <p:nvSpPr>
            <p:cNvPr id="23" name="Oval 22"/>
            <p:cNvSpPr/>
            <p:nvPr/>
          </p:nvSpPr>
          <p:spPr>
            <a:xfrm>
              <a:off x="3103789" y="4856978"/>
              <a:ext cx="56102" cy="55953"/>
            </a:xfrm>
            <a:prstGeom prst="ellipse">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grpSp>
      <p:grpSp>
        <p:nvGrpSpPr>
          <p:cNvPr id="24" name="Group 23"/>
          <p:cNvGrpSpPr/>
          <p:nvPr/>
        </p:nvGrpSpPr>
        <p:grpSpPr>
          <a:xfrm>
            <a:off x="1331937" y="4797226"/>
            <a:ext cx="144016" cy="143942"/>
            <a:chOff x="3059832" y="4812984"/>
            <a:chExt cx="144016" cy="143942"/>
          </a:xfrm>
        </p:grpSpPr>
        <p:sp>
          <p:nvSpPr>
            <p:cNvPr id="25" name="Oval 24"/>
            <p:cNvSpPr/>
            <p:nvPr/>
          </p:nvSpPr>
          <p:spPr>
            <a:xfrm>
              <a:off x="3059832" y="4812984"/>
              <a:ext cx="144016" cy="143942"/>
            </a:xfrm>
            <a:prstGeom prst="ellipse">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sp>
          <p:nvSpPr>
            <p:cNvPr id="26" name="Oval 25"/>
            <p:cNvSpPr/>
            <p:nvPr/>
          </p:nvSpPr>
          <p:spPr>
            <a:xfrm>
              <a:off x="3103789" y="4856978"/>
              <a:ext cx="56102" cy="55953"/>
            </a:xfrm>
            <a:prstGeom prst="ellipse">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grpSp>
      <p:grpSp>
        <p:nvGrpSpPr>
          <p:cNvPr id="30" name="Group 29"/>
          <p:cNvGrpSpPr/>
          <p:nvPr/>
        </p:nvGrpSpPr>
        <p:grpSpPr>
          <a:xfrm>
            <a:off x="1330350" y="5092179"/>
            <a:ext cx="144016" cy="143942"/>
            <a:chOff x="3059832" y="4812984"/>
            <a:chExt cx="144016" cy="143942"/>
          </a:xfrm>
        </p:grpSpPr>
        <p:sp>
          <p:nvSpPr>
            <p:cNvPr id="31" name="Oval 30"/>
            <p:cNvSpPr/>
            <p:nvPr/>
          </p:nvSpPr>
          <p:spPr>
            <a:xfrm>
              <a:off x="3059832" y="4812984"/>
              <a:ext cx="144016" cy="143942"/>
            </a:xfrm>
            <a:prstGeom prst="ellipse">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sp>
          <p:nvSpPr>
            <p:cNvPr id="32" name="Oval 31"/>
            <p:cNvSpPr/>
            <p:nvPr/>
          </p:nvSpPr>
          <p:spPr>
            <a:xfrm>
              <a:off x="3103789" y="4856978"/>
              <a:ext cx="56102" cy="55953"/>
            </a:xfrm>
            <a:prstGeom prst="ellipse">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grpSp>
      <p:sp>
        <p:nvSpPr>
          <p:cNvPr id="33" name="Rectangle 32"/>
          <p:cNvSpPr/>
          <p:nvPr/>
        </p:nvSpPr>
        <p:spPr>
          <a:xfrm>
            <a:off x="1474366" y="4380786"/>
            <a:ext cx="6696744" cy="369332"/>
          </a:xfrm>
          <a:prstGeom prst="rect">
            <a:avLst/>
          </a:prstGeom>
        </p:spPr>
        <p:txBody>
          <a:bodyPr wrap="square">
            <a:spAutoFit/>
          </a:bodyPr>
          <a:lstStyle/>
          <a:p>
            <a:pPr defTabSz="831850">
              <a:spcBef>
                <a:spcPct val="50000"/>
              </a:spcBef>
            </a:pPr>
            <a:r>
              <a:rPr lang="en-GB" dirty="0" smtClean="0">
                <a:solidFill>
                  <a:schemeClr val="bg1"/>
                </a:solidFill>
                <a:latin typeface="Arial" pitchFamily="34" charset="0"/>
                <a:cs typeface="Arial" pitchFamily="34" charset="0"/>
              </a:rPr>
              <a:t>Upwelling systems</a:t>
            </a:r>
            <a:endParaRPr lang="en-GB" dirty="0">
              <a:solidFill>
                <a:srgbClr val="8ACFFE"/>
              </a:solidFill>
              <a:latin typeface="Arial" pitchFamily="34" charset="0"/>
              <a:cs typeface="Arial" pitchFamily="34" charset="0"/>
            </a:endParaRPr>
          </a:p>
        </p:txBody>
      </p:sp>
      <p:sp>
        <p:nvSpPr>
          <p:cNvPr id="34" name="Rectangle 33"/>
          <p:cNvSpPr/>
          <p:nvPr/>
        </p:nvSpPr>
        <p:spPr>
          <a:xfrm>
            <a:off x="1474366" y="4705399"/>
            <a:ext cx="6696744" cy="369332"/>
          </a:xfrm>
          <a:prstGeom prst="rect">
            <a:avLst/>
          </a:prstGeom>
        </p:spPr>
        <p:txBody>
          <a:bodyPr wrap="square">
            <a:spAutoFit/>
          </a:bodyPr>
          <a:lstStyle/>
          <a:p>
            <a:pPr defTabSz="831850">
              <a:spcBef>
                <a:spcPct val="50000"/>
              </a:spcBef>
            </a:pPr>
            <a:r>
              <a:rPr lang="en-GB" dirty="0" smtClean="0">
                <a:solidFill>
                  <a:schemeClr val="bg1"/>
                </a:solidFill>
                <a:latin typeface="Arial" pitchFamily="34" charset="0"/>
                <a:cs typeface="Arial" pitchFamily="34" charset="0"/>
              </a:rPr>
              <a:t>High latitude areas</a:t>
            </a:r>
          </a:p>
        </p:txBody>
      </p:sp>
      <p:sp>
        <p:nvSpPr>
          <p:cNvPr id="35" name="Rectangle 34"/>
          <p:cNvSpPr/>
          <p:nvPr/>
        </p:nvSpPr>
        <p:spPr>
          <a:xfrm>
            <a:off x="1474366" y="5013176"/>
            <a:ext cx="6336704" cy="369332"/>
          </a:xfrm>
          <a:prstGeom prst="rect">
            <a:avLst/>
          </a:prstGeom>
        </p:spPr>
        <p:txBody>
          <a:bodyPr wrap="square">
            <a:spAutoFit/>
          </a:bodyPr>
          <a:lstStyle/>
          <a:p>
            <a:pPr defTabSz="831850">
              <a:spcBef>
                <a:spcPct val="50000"/>
              </a:spcBef>
            </a:pPr>
            <a:r>
              <a:rPr lang="en-GB" dirty="0" smtClean="0">
                <a:solidFill>
                  <a:schemeClr val="bg1"/>
                </a:solidFill>
                <a:latin typeface="Arial" pitchFamily="34" charset="0"/>
                <a:cs typeface="Arial" pitchFamily="34" charset="0"/>
              </a:rPr>
              <a:t>Sites exposed to vigorous circulation</a:t>
            </a:r>
          </a:p>
        </p:txBody>
      </p:sp>
      <p:sp>
        <p:nvSpPr>
          <p:cNvPr id="2" name="Rectangle 1"/>
          <p:cNvSpPr/>
          <p:nvPr/>
        </p:nvSpPr>
        <p:spPr>
          <a:xfrm>
            <a:off x="1835696" y="6073551"/>
            <a:ext cx="7308304" cy="307777"/>
          </a:xfrm>
          <a:prstGeom prst="rect">
            <a:avLst/>
          </a:prstGeom>
        </p:spPr>
        <p:txBody>
          <a:bodyPr wrap="square">
            <a:spAutoFit/>
          </a:bodyPr>
          <a:lstStyle/>
          <a:p>
            <a:pPr algn="r"/>
            <a:r>
              <a:rPr lang="en-GB" sz="1400" dirty="0" smtClean="0">
                <a:solidFill>
                  <a:schemeClr val="bg1"/>
                </a:solidFill>
                <a:latin typeface="Arial" pitchFamily="34" charset="0"/>
                <a:cs typeface="Arial" pitchFamily="34" charset="0"/>
              </a:rPr>
              <a:t>* Glynn 1996, Nakamura &amp; van </a:t>
            </a:r>
            <a:r>
              <a:rPr lang="en-GB" sz="1400" dirty="0" err="1" smtClean="0">
                <a:solidFill>
                  <a:schemeClr val="bg1"/>
                </a:solidFill>
                <a:latin typeface="Arial" pitchFamily="34" charset="0"/>
                <a:cs typeface="Arial" pitchFamily="34" charset="0"/>
              </a:rPr>
              <a:t>Woesik</a:t>
            </a:r>
            <a:r>
              <a:rPr lang="en-GB" sz="1400" dirty="0" smtClean="0">
                <a:solidFill>
                  <a:schemeClr val="bg1"/>
                </a:solidFill>
                <a:latin typeface="Arial" pitchFamily="34" charset="0"/>
                <a:cs typeface="Arial" pitchFamily="34" charset="0"/>
              </a:rPr>
              <a:t> 2001, </a:t>
            </a:r>
            <a:r>
              <a:rPr lang="en-GB" sz="1400" dirty="0" err="1" smtClean="0">
                <a:solidFill>
                  <a:schemeClr val="bg1"/>
                </a:solidFill>
                <a:latin typeface="Arial" pitchFamily="34" charset="0"/>
                <a:cs typeface="Arial" pitchFamily="34" charset="0"/>
              </a:rPr>
              <a:t>Riegl</a:t>
            </a:r>
            <a:r>
              <a:rPr lang="en-GB" sz="1400" dirty="0" smtClean="0">
                <a:solidFill>
                  <a:schemeClr val="bg1"/>
                </a:solidFill>
                <a:latin typeface="Arial" pitchFamily="34" charset="0"/>
                <a:cs typeface="Arial" pitchFamily="34" charset="0"/>
              </a:rPr>
              <a:t>  and </a:t>
            </a:r>
            <a:r>
              <a:rPr lang="en-GB" sz="1400" dirty="0" err="1" smtClean="0">
                <a:solidFill>
                  <a:schemeClr val="bg1"/>
                </a:solidFill>
                <a:latin typeface="Arial" pitchFamily="34" charset="0"/>
                <a:cs typeface="Arial" pitchFamily="34" charset="0"/>
              </a:rPr>
              <a:t>Piller</a:t>
            </a:r>
            <a:r>
              <a:rPr lang="en-GB" sz="1400" dirty="0" smtClean="0">
                <a:solidFill>
                  <a:schemeClr val="bg1"/>
                </a:solidFill>
                <a:latin typeface="Arial" pitchFamily="34" charset="0"/>
                <a:cs typeface="Arial" pitchFamily="34" charset="0"/>
              </a:rPr>
              <a:t> 2003, West and </a:t>
            </a:r>
            <a:r>
              <a:rPr lang="en-GB" sz="1400" dirty="0" err="1" smtClean="0">
                <a:solidFill>
                  <a:schemeClr val="bg1"/>
                </a:solidFill>
                <a:latin typeface="Arial" pitchFamily="34" charset="0"/>
                <a:cs typeface="Arial" pitchFamily="34" charset="0"/>
              </a:rPr>
              <a:t>Salm</a:t>
            </a:r>
            <a:r>
              <a:rPr lang="en-GB" sz="1400" dirty="0" smtClean="0">
                <a:solidFill>
                  <a:schemeClr val="bg1"/>
                </a:solidFill>
                <a:latin typeface="Arial" pitchFamily="34" charset="0"/>
                <a:cs typeface="Arial" pitchFamily="34" charset="0"/>
              </a:rPr>
              <a:t> 2003</a:t>
            </a:r>
            <a:endParaRPr lang="en-GB" sz="1400" dirty="0"/>
          </a:p>
        </p:txBody>
      </p:sp>
      <p:sp>
        <p:nvSpPr>
          <p:cNvPr id="27" name="Rectangle 26"/>
          <p:cNvSpPr/>
          <p:nvPr/>
        </p:nvSpPr>
        <p:spPr>
          <a:xfrm>
            <a:off x="1475655" y="4077072"/>
            <a:ext cx="6696745" cy="369332"/>
          </a:xfrm>
          <a:prstGeom prst="rect">
            <a:avLst/>
          </a:prstGeom>
          <a:solidFill>
            <a:schemeClr val="tx1"/>
          </a:solidFill>
        </p:spPr>
        <p:txBody>
          <a:bodyPr wrap="square">
            <a:spAutoFit/>
          </a:bodyPr>
          <a:lstStyle/>
          <a:p>
            <a:pPr defTabSz="831850">
              <a:spcBef>
                <a:spcPct val="50000"/>
              </a:spcBef>
            </a:pPr>
            <a:r>
              <a:rPr lang="en-GB" dirty="0" smtClean="0">
                <a:solidFill>
                  <a:srgbClr val="FFC000"/>
                </a:solidFill>
                <a:latin typeface="Arial" pitchFamily="34" charset="0"/>
                <a:cs typeface="Arial" pitchFamily="34" charset="0"/>
              </a:rPr>
              <a:t>Deep water areas</a:t>
            </a:r>
            <a:endParaRPr lang="en-GB" sz="1400" dirty="0" smtClean="0">
              <a:solidFill>
                <a:srgbClr val="FFC000"/>
              </a:solidFill>
              <a:latin typeface="Arial" pitchFamily="34" charset="0"/>
              <a:cs typeface="Arial" pitchFamily="34" charset="0"/>
            </a:endParaRPr>
          </a:p>
        </p:txBody>
      </p:sp>
    </p:spTree>
    <p:extLst>
      <p:ext uri="{BB962C8B-B14F-4D97-AF65-F5344CB8AC3E}">
        <p14:creationId xmlns="" xmlns:p14="http://schemas.microsoft.com/office/powerpoint/2010/main" val="2616305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20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20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grpId="0" nodeType="afterEffect">
                                  <p:stCondLst>
                                    <p:cond delay="200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17" grpId="0"/>
      <p:bldP spid="33" grpId="0"/>
      <p:bldP spid="34" grpId="0"/>
      <p:bldP spid="35" grpId="0"/>
      <p:bldP spid="2" grpId="0"/>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492280" y="1491079"/>
            <a:ext cx="6625431" cy="57636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algn="l" defTabSz="831850"/>
            <a:r>
              <a:rPr lang="en-GB" dirty="0" smtClean="0">
                <a:solidFill>
                  <a:srgbClr val="FFC000"/>
                </a:solidFill>
                <a:latin typeface="Arial" pitchFamily="34" charset="0"/>
                <a:cs typeface="Arial" pitchFamily="34" charset="0"/>
              </a:rPr>
              <a:t>YES! </a:t>
            </a:r>
            <a:r>
              <a:rPr lang="en-GB" dirty="0" smtClean="0">
                <a:solidFill>
                  <a:schemeClr val="bg1"/>
                </a:solidFill>
                <a:latin typeface="Arial" pitchFamily="34" charset="0"/>
                <a:cs typeface="Arial" pitchFamily="34" charset="0"/>
              </a:rPr>
              <a:t>Still around </a:t>
            </a:r>
          </a:p>
          <a:p>
            <a:pPr algn="l" defTabSz="831850"/>
            <a:r>
              <a:rPr lang="en-GB" sz="1400" dirty="0" smtClean="0">
                <a:solidFill>
                  <a:schemeClr val="bg1"/>
                </a:solidFill>
                <a:latin typeface="Arial" pitchFamily="34" charset="0"/>
                <a:cs typeface="Arial" pitchFamily="34" charset="0"/>
              </a:rPr>
              <a:t>e.g. Baker et al. 2008, McLeod et al. 2009, ICRS 2012</a:t>
            </a:r>
            <a:endParaRPr lang="en-GB" sz="1400" dirty="0">
              <a:solidFill>
                <a:srgbClr val="8ACFFE"/>
              </a:solidFill>
              <a:latin typeface="Arial" pitchFamily="34" charset="0"/>
              <a:cs typeface="Arial" pitchFamily="34" charset="0"/>
            </a:endParaRPr>
          </a:p>
        </p:txBody>
      </p:sp>
      <p:sp>
        <p:nvSpPr>
          <p:cNvPr id="7" name="Rectangle 13"/>
          <p:cNvSpPr>
            <a:spLocks noChangeArrowheads="1"/>
          </p:cNvSpPr>
          <p:nvPr/>
        </p:nvSpPr>
        <p:spPr bwMode="auto">
          <a:xfrm>
            <a:off x="700911" y="764704"/>
            <a:ext cx="1710849" cy="5148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defTabSz="831850"/>
            <a:r>
              <a:rPr lang="en-GB" sz="2800" dirty="0" smtClean="0">
                <a:solidFill>
                  <a:srgbClr val="FFCC00"/>
                </a:solidFill>
                <a:latin typeface="Arial" pitchFamily="34" charset="0"/>
                <a:cs typeface="Arial" pitchFamily="34" charset="0"/>
              </a:rPr>
              <a:t>…But…</a:t>
            </a:r>
            <a:endParaRPr lang="en-GB" sz="2800" dirty="0">
              <a:solidFill>
                <a:srgbClr val="8ACFFE"/>
              </a:solidFill>
              <a:latin typeface="Arial" pitchFamily="34" charset="0"/>
              <a:cs typeface="Arial" pitchFamily="34" charset="0"/>
            </a:endParaRPr>
          </a:p>
        </p:txBody>
      </p:sp>
      <p:pic>
        <p:nvPicPr>
          <p:cNvPr id="3" name="Picture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rot="1976837">
            <a:off x="821462" y="1233049"/>
            <a:ext cx="720000" cy="720000"/>
          </a:xfrm>
          <a:prstGeom prst="rect">
            <a:avLst/>
          </a:prstGeom>
        </p:spPr>
      </p:pic>
      <p:sp>
        <p:nvSpPr>
          <p:cNvPr id="34" name="Rectangle 33"/>
          <p:cNvSpPr>
            <a:spLocks noChangeArrowheads="1"/>
          </p:cNvSpPr>
          <p:nvPr/>
        </p:nvSpPr>
        <p:spPr bwMode="auto">
          <a:xfrm>
            <a:off x="1428742" y="2888906"/>
            <a:ext cx="7715258" cy="57636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algn="l" defTabSz="831850"/>
            <a:r>
              <a:rPr lang="en-GB" dirty="0" smtClean="0">
                <a:solidFill>
                  <a:srgbClr val="FFC000"/>
                </a:solidFill>
                <a:latin typeface="Arial" pitchFamily="34" charset="0"/>
                <a:cs typeface="Arial" pitchFamily="34" charset="0"/>
              </a:rPr>
              <a:t>NO! </a:t>
            </a:r>
            <a:r>
              <a:rPr lang="en-GB" dirty="0" smtClean="0">
                <a:solidFill>
                  <a:schemeClr val="bg1"/>
                </a:solidFill>
                <a:latin typeface="Arial" pitchFamily="34" charset="0"/>
                <a:cs typeface="Arial" pitchFamily="34" charset="0"/>
              </a:rPr>
              <a:t>Recent emphasis in environmental variability and acclimation </a:t>
            </a:r>
          </a:p>
          <a:p>
            <a:pPr algn="l" defTabSz="831850"/>
            <a:r>
              <a:rPr lang="en-GB" sz="1400" dirty="0" smtClean="0">
                <a:solidFill>
                  <a:schemeClr val="bg1"/>
                </a:solidFill>
                <a:latin typeface="Arial" pitchFamily="34" charset="0"/>
                <a:cs typeface="Arial" pitchFamily="34" charset="0"/>
              </a:rPr>
              <a:t>e.g. Donner 2011, Thompson and van </a:t>
            </a:r>
            <a:r>
              <a:rPr lang="en-GB" sz="1400" dirty="0" err="1" smtClean="0">
                <a:solidFill>
                  <a:schemeClr val="bg1"/>
                </a:solidFill>
                <a:latin typeface="Arial" pitchFamily="34" charset="0"/>
                <a:cs typeface="Arial" pitchFamily="34" charset="0"/>
              </a:rPr>
              <a:t>Woesik</a:t>
            </a:r>
            <a:r>
              <a:rPr lang="en-GB" sz="1400" dirty="0" smtClean="0">
                <a:solidFill>
                  <a:schemeClr val="bg1"/>
                </a:solidFill>
                <a:latin typeface="Arial" pitchFamily="34" charset="0"/>
                <a:cs typeface="Arial" pitchFamily="34" charset="0"/>
              </a:rPr>
              <a:t> 2009</a:t>
            </a:r>
            <a:endParaRPr lang="en-GB" sz="1400" dirty="0">
              <a:solidFill>
                <a:srgbClr val="8ACFFE"/>
              </a:solidFill>
              <a:latin typeface="Arial" pitchFamily="34" charset="0"/>
              <a:cs typeface="Arial" pitchFamily="34" charset="0"/>
            </a:endParaRPr>
          </a:p>
        </p:txBody>
      </p:sp>
      <p:pic>
        <p:nvPicPr>
          <p:cNvPr id="35" name="Picture 3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rot="10800000">
            <a:off x="844208" y="2794587"/>
            <a:ext cx="720000" cy="720000"/>
          </a:xfrm>
          <a:prstGeom prst="rect">
            <a:avLst/>
          </a:prstGeom>
        </p:spPr>
      </p:pic>
      <p:sp>
        <p:nvSpPr>
          <p:cNvPr id="36" name="Rectangle 35"/>
          <p:cNvSpPr/>
          <p:nvPr/>
        </p:nvSpPr>
        <p:spPr>
          <a:xfrm>
            <a:off x="1204248" y="4447869"/>
            <a:ext cx="7256184" cy="1477328"/>
          </a:xfrm>
          <a:prstGeom prst="rect">
            <a:avLst/>
          </a:prstGeom>
          <a:ln>
            <a:solidFill>
              <a:srgbClr val="FFC000"/>
            </a:solidFill>
          </a:ln>
        </p:spPr>
        <p:txBody>
          <a:bodyPr wrap="square">
            <a:spAutoFit/>
          </a:bodyPr>
          <a:lstStyle/>
          <a:p>
            <a:pPr lvl="0"/>
            <a:r>
              <a:rPr lang="en-GB" dirty="0">
                <a:solidFill>
                  <a:schemeClr val="bg1"/>
                </a:solidFill>
                <a:latin typeface="Arial" pitchFamily="34" charset="0"/>
                <a:cs typeface="Arial" pitchFamily="34" charset="0"/>
              </a:rPr>
              <a:t> </a:t>
            </a:r>
            <a:r>
              <a:rPr lang="en-GB" dirty="0" smtClean="0">
                <a:solidFill>
                  <a:schemeClr val="bg1"/>
                </a:solidFill>
                <a:latin typeface="Arial" pitchFamily="34" charset="0"/>
                <a:cs typeface="Arial" pitchFamily="34" charset="0"/>
              </a:rPr>
              <a:t>   We tested the three remaining hypotheses in the wider Caribbean </a:t>
            </a:r>
          </a:p>
          <a:p>
            <a:pPr lvl="0"/>
            <a:r>
              <a:rPr lang="en-GB" dirty="0" smtClean="0">
                <a:solidFill>
                  <a:schemeClr val="bg1"/>
                </a:solidFill>
                <a:latin typeface="Arial" pitchFamily="34" charset="0"/>
                <a:cs typeface="Arial" pitchFamily="34" charset="0"/>
              </a:rPr>
              <a:t>    </a:t>
            </a:r>
          </a:p>
          <a:p>
            <a:pPr lvl="0"/>
            <a:endParaRPr lang="en-GB" dirty="0">
              <a:solidFill>
                <a:schemeClr val="bg1"/>
              </a:solidFill>
              <a:latin typeface="Arial" pitchFamily="34" charset="0"/>
              <a:cs typeface="Arial" pitchFamily="34" charset="0"/>
            </a:endParaRPr>
          </a:p>
          <a:p>
            <a:pPr lvl="0"/>
            <a:endParaRPr lang="en-GB" dirty="0" smtClean="0">
              <a:solidFill>
                <a:schemeClr val="bg1"/>
              </a:solidFill>
              <a:latin typeface="Arial" pitchFamily="34" charset="0"/>
              <a:cs typeface="Arial" pitchFamily="34" charset="0"/>
            </a:endParaRPr>
          </a:p>
          <a:p>
            <a:pPr lvl="0"/>
            <a:endParaRPr lang="en-GB" dirty="0">
              <a:solidFill>
                <a:schemeClr val="bg1"/>
              </a:solidFill>
              <a:latin typeface="Arial" pitchFamily="34" charset="0"/>
              <a:cs typeface="Arial" pitchFamily="34" charset="0"/>
            </a:endParaRPr>
          </a:p>
        </p:txBody>
      </p:sp>
      <p:sp>
        <p:nvSpPr>
          <p:cNvPr id="9" name="Rectangle 8"/>
          <p:cNvSpPr/>
          <p:nvPr/>
        </p:nvSpPr>
        <p:spPr>
          <a:xfrm>
            <a:off x="3436496" y="2105561"/>
            <a:ext cx="2760756" cy="369332"/>
          </a:xfrm>
          <a:prstGeom prst="rect">
            <a:avLst/>
          </a:prstGeom>
        </p:spPr>
        <p:txBody>
          <a:bodyPr wrap="none">
            <a:spAutoFit/>
          </a:bodyPr>
          <a:lstStyle/>
          <a:p>
            <a:r>
              <a:rPr lang="en-GB" dirty="0" smtClean="0">
                <a:solidFill>
                  <a:srgbClr val="FFC000"/>
                </a:solidFill>
                <a:latin typeface="Arial" pitchFamily="34" charset="0"/>
                <a:cs typeface="Arial" pitchFamily="34" charset="0"/>
                <a:sym typeface="Wingdings" pitchFamily="2" charset="2"/>
              </a:rPr>
              <a:t>►</a:t>
            </a:r>
            <a:r>
              <a:rPr lang="en-GB" dirty="0" smtClean="0">
                <a:solidFill>
                  <a:schemeClr val="bg1"/>
                </a:solidFill>
                <a:latin typeface="Arial" pitchFamily="34" charset="0"/>
                <a:cs typeface="Arial" pitchFamily="34" charset="0"/>
              </a:rPr>
              <a:t>A formal test is needed</a:t>
            </a:r>
            <a:endParaRPr lang="en-GB" dirty="0">
              <a:latin typeface="Arial" pitchFamily="34" charset="0"/>
              <a:cs typeface="Arial" pitchFamily="34" charset="0"/>
            </a:endParaRPr>
          </a:p>
        </p:txBody>
      </p:sp>
      <p:sp>
        <p:nvSpPr>
          <p:cNvPr id="37" name="Rectangle 36"/>
          <p:cNvSpPr/>
          <p:nvPr/>
        </p:nvSpPr>
        <p:spPr>
          <a:xfrm>
            <a:off x="3436496" y="3483005"/>
            <a:ext cx="5056192" cy="369332"/>
          </a:xfrm>
          <a:prstGeom prst="rect">
            <a:avLst/>
          </a:prstGeom>
        </p:spPr>
        <p:txBody>
          <a:bodyPr wrap="none">
            <a:spAutoFit/>
          </a:bodyPr>
          <a:lstStyle/>
          <a:p>
            <a:r>
              <a:rPr lang="en-GB" dirty="0" smtClean="0">
                <a:solidFill>
                  <a:srgbClr val="FFC000"/>
                </a:solidFill>
                <a:latin typeface="Arial" pitchFamily="34" charset="0"/>
                <a:cs typeface="Arial" pitchFamily="34" charset="0"/>
                <a:sym typeface="Wingdings" pitchFamily="2" charset="2"/>
              </a:rPr>
              <a:t>►</a:t>
            </a:r>
            <a:r>
              <a:rPr lang="en-GB" dirty="0" smtClean="0">
                <a:solidFill>
                  <a:schemeClr val="bg1"/>
                </a:solidFill>
                <a:latin typeface="Arial" pitchFamily="34" charset="0"/>
                <a:cs typeface="Arial" pitchFamily="34" charset="0"/>
                <a:sym typeface="Wingdings" pitchFamily="2" charset="2"/>
              </a:rPr>
              <a:t>Do not move on without a proper assessment</a:t>
            </a:r>
            <a:endParaRPr lang="en-GB" dirty="0">
              <a:latin typeface="Arial" pitchFamily="34" charset="0"/>
              <a:cs typeface="Arial" pitchFamily="34" charset="0"/>
            </a:endParaRPr>
          </a:p>
        </p:txBody>
      </p:sp>
      <p:sp>
        <p:nvSpPr>
          <p:cNvPr id="10" name="Rectangle 9"/>
          <p:cNvSpPr/>
          <p:nvPr/>
        </p:nvSpPr>
        <p:spPr>
          <a:xfrm rot="16200000">
            <a:off x="701643" y="4855819"/>
            <a:ext cx="1005210" cy="369332"/>
          </a:xfrm>
          <a:prstGeom prst="rect">
            <a:avLst/>
          </a:prstGeom>
          <a:solidFill>
            <a:srgbClr val="FFC000"/>
          </a:solidFill>
        </p:spPr>
        <p:txBody>
          <a:bodyPr wrap="square">
            <a:spAutoFit/>
          </a:bodyPr>
          <a:lstStyle/>
          <a:p>
            <a:pPr algn="ctr"/>
            <a:r>
              <a:rPr lang="en-GB" b="1" dirty="0" smtClean="0">
                <a:solidFill>
                  <a:schemeClr val="bg1"/>
                </a:solidFill>
                <a:latin typeface="Arial" pitchFamily="34" charset="0"/>
                <a:cs typeface="Arial" pitchFamily="34" charset="0"/>
              </a:rPr>
              <a:t>Here</a:t>
            </a:r>
            <a:endParaRPr lang="en-GB" b="1" dirty="0"/>
          </a:p>
        </p:txBody>
      </p:sp>
      <p:grpSp>
        <p:nvGrpSpPr>
          <p:cNvPr id="38" name="Group 37"/>
          <p:cNvGrpSpPr/>
          <p:nvPr/>
        </p:nvGrpSpPr>
        <p:grpSpPr>
          <a:xfrm>
            <a:off x="1506080" y="5176117"/>
            <a:ext cx="144016" cy="143942"/>
            <a:chOff x="3059832" y="4812984"/>
            <a:chExt cx="144016" cy="143942"/>
          </a:xfrm>
        </p:grpSpPr>
        <p:sp>
          <p:nvSpPr>
            <p:cNvPr id="39" name="Oval 38"/>
            <p:cNvSpPr/>
            <p:nvPr/>
          </p:nvSpPr>
          <p:spPr>
            <a:xfrm>
              <a:off x="3059832" y="4812984"/>
              <a:ext cx="144016" cy="143942"/>
            </a:xfrm>
            <a:prstGeom prst="ellipse">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sp>
          <p:nvSpPr>
            <p:cNvPr id="40" name="Oval 39"/>
            <p:cNvSpPr/>
            <p:nvPr/>
          </p:nvSpPr>
          <p:spPr>
            <a:xfrm>
              <a:off x="3103789" y="4856978"/>
              <a:ext cx="56102" cy="55953"/>
            </a:xfrm>
            <a:prstGeom prst="ellipse">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grpSp>
      <p:grpSp>
        <p:nvGrpSpPr>
          <p:cNvPr id="41" name="Group 40"/>
          <p:cNvGrpSpPr/>
          <p:nvPr/>
        </p:nvGrpSpPr>
        <p:grpSpPr>
          <a:xfrm>
            <a:off x="1492280" y="5559651"/>
            <a:ext cx="144016" cy="143942"/>
            <a:chOff x="3059832" y="4812984"/>
            <a:chExt cx="144016" cy="143942"/>
          </a:xfrm>
        </p:grpSpPr>
        <p:sp>
          <p:nvSpPr>
            <p:cNvPr id="42" name="Oval 41"/>
            <p:cNvSpPr/>
            <p:nvPr/>
          </p:nvSpPr>
          <p:spPr>
            <a:xfrm>
              <a:off x="3059832" y="4812984"/>
              <a:ext cx="144016" cy="143942"/>
            </a:xfrm>
            <a:prstGeom prst="ellipse">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sp>
          <p:nvSpPr>
            <p:cNvPr id="43" name="Oval 42"/>
            <p:cNvSpPr/>
            <p:nvPr/>
          </p:nvSpPr>
          <p:spPr>
            <a:xfrm>
              <a:off x="3103789" y="4856978"/>
              <a:ext cx="56102" cy="55953"/>
            </a:xfrm>
            <a:prstGeom prst="ellipse">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grpSp>
      <p:sp>
        <p:nvSpPr>
          <p:cNvPr id="11" name="Rectangle 10"/>
          <p:cNvSpPr/>
          <p:nvPr/>
        </p:nvSpPr>
        <p:spPr>
          <a:xfrm>
            <a:off x="1650096" y="5082282"/>
            <a:ext cx="6592804" cy="369332"/>
          </a:xfrm>
          <a:prstGeom prst="rect">
            <a:avLst/>
          </a:prstGeom>
        </p:spPr>
        <p:txBody>
          <a:bodyPr wrap="square">
            <a:spAutoFit/>
          </a:bodyPr>
          <a:lstStyle/>
          <a:p>
            <a:pPr lvl="0"/>
            <a:r>
              <a:rPr lang="en-GB" dirty="0" smtClean="0">
                <a:solidFill>
                  <a:schemeClr val="bg1"/>
                </a:solidFill>
                <a:latin typeface="Arial" pitchFamily="34" charset="0"/>
                <a:cs typeface="Arial" pitchFamily="34" charset="0"/>
              </a:rPr>
              <a:t>Map the hypothesised </a:t>
            </a:r>
            <a:r>
              <a:rPr lang="en-GB" dirty="0" err="1" smtClean="0">
                <a:solidFill>
                  <a:schemeClr val="bg1"/>
                </a:solidFill>
                <a:latin typeface="Arial" pitchFamily="34" charset="0"/>
                <a:cs typeface="Arial" pitchFamily="34" charset="0"/>
              </a:rPr>
              <a:t>refugia</a:t>
            </a:r>
            <a:endParaRPr lang="en-AU" dirty="0" smtClean="0">
              <a:solidFill>
                <a:schemeClr val="bg1"/>
              </a:solidFill>
              <a:latin typeface="Arial" pitchFamily="34" charset="0"/>
              <a:cs typeface="Arial" pitchFamily="34" charset="0"/>
            </a:endParaRPr>
          </a:p>
        </p:txBody>
      </p:sp>
      <p:sp>
        <p:nvSpPr>
          <p:cNvPr id="23" name="Rectangle 22"/>
          <p:cNvSpPr/>
          <p:nvPr/>
        </p:nvSpPr>
        <p:spPr>
          <a:xfrm>
            <a:off x="1619672" y="5455981"/>
            <a:ext cx="6768752" cy="369332"/>
          </a:xfrm>
          <a:prstGeom prst="rect">
            <a:avLst/>
          </a:prstGeom>
        </p:spPr>
        <p:txBody>
          <a:bodyPr wrap="square">
            <a:spAutoFit/>
          </a:bodyPr>
          <a:lstStyle/>
          <a:p>
            <a:pPr lvl="0"/>
            <a:r>
              <a:rPr lang="en-GB" dirty="0" smtClean="0">
                <a:solidFill>
                  <a:schemeClr val="bg1"/>
                </a:solidFill>
                <a:latin typeface="Arial" pitchFamily="34" charset="0"/>
                <a:cs typeface="Arial" pitchFamily="34" charset="0"/>
              </a:rPr>
              <a:t>Quantify the extent to which they minimize thermal stress</a:t>
            </a:r>
            <a:endParaRPr lang="en-AU" dirty="0" smtClean="0">
              <a:solidFill>
                <a:schemeClr val="bg1"/>
              </a:solidFill>
              <a:latin typeface="Arial" pitchFamily="34" charset="0"/>
              <a:cs typeface="Arial" pitchFamily="34" charset="0"/>
            </a:endParaRPr>
          </a:p>
        </p:txBody>
      </p:sp>
      <p:sp>
        <p:nvSpPr>
          <p:cNvPr id="22" name="Rectangle 21"/>
          <p:cNvSpPr/>
          <p:nvPr/>
        </p:nvSpPr>
        <p:spPr>
          <a:xfrm>
            <a:off x="1907704" y="764704"/>
            <a:ext cx="6202340" cy="523220"/>
          </a:xfrm>
          <a:prstGeom prst="rect">
            <a:avLst/>
          </a:prstGeom>
        </p:spPr>
        <p:txBody>
          <a:bodyPr wrap="none">
            <a:spAutoFit/>
          </a:bodyPr>
          <a:lstStyle/>
          <a:p>
            <a:pPr algn="ctr" defTabSz="831850"/>
            <a:r>
              <a:rPr lang="en-GB" sz="2800" dirty="0" smtClean="0">
                <a:solidFill>
                  <a:srgbClr val="FFCC00"/>
                </a:solidFill>
                <a:latin typeface="Arial" pitchFamily="34" charset="0"/>
                <a:cs typeface="Arial" pitchFamily="34" charset="0"/>
              </a:rPr>
              <a:t> is the “</a:t>
            </a:r>
            <a:r>
              <a:rPr lang="en-GB" sz="2800" dirty="0" err="1" smtClean="0">
                <a:solidFill>
                  <a:srgbClr val="FFCC00"/>
                </a:solidFill>
                <a:latin typeface="Arial" pitchFamily="34" charset="0"/>
                <a:cs typeface="Arial" pitchFamily="34" charset="0"/>
              </a:rPr>
              <a:t>Refugia</a:t>
            </a:r>
            <a:r>
              <a:rPr lang="en-GB" sz="2800" dirty="0" smtClean="0">
                <a:solidFill>
                  <a:srgbClr val="FFCC00"/>
                </a:solidFill>
                <a:latin typeface="Arial" pitchFamily="34" charset="0"/>
                <a:cs typeface="Arial" pitchFamily="34" charset="0"/>
              </a:rPr>
              <a:t> hypothesis” still valid?</a:t>
            </a:r>
            <a:endParaRPr lang="en-GB" sz="2800" dirty="0">
              <a:solidFill>
                <a:srgbClr val="8ACFFE"/>
              </a:solidFill>
              <a:latin typeface="Arial" pitchFamily="34" charset="0"/>
              <a:cs typeface="Arial" pitchFamily="34" charset="0"/>
            </a:endParaRPr>
          </a:p>
        </p:txBody>
      </p:sp>
    </p:spTree>
    <p:extLst>
      <p:ext uri="{BB962C8B-B14F-4D97-AF65-F5344CB8AC3E}">
        <p14:creationId xmlns="" xmlns:p14="http://schemas.microsoft.com/office/powerpoint/2010/main" val="714847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0"/>
                                        <p:tgtEl>
                                          <p:spTgt spid="7"/>
                                        </p:tgtEl>
                                      </p:cBhvr>
                                    </p:animEffect>
                                  </p:childTnLst>
                                </p:cTn>
                              </p:par>
                            </p:childTnLst>
                          </p:cTn>
                        </p:par>
                        <p:par>
                          <p:cTn id="8" fill="hold">
                            <p:stCondLst>
                              <p:cond delay="3000"/>
                            </p:stCondLst>
                            <p:childTnLst>
                              <p:par>
                                <p:cTn id="9" presetID="1"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34" grpId="0"/>
      <p:bldP spid="36" grpId="0" animBg="1"/>
      <p:bldP spid="9" grpId="0"/>
      <p:bldP spid="37" grpId="0"/>
      <p:bldP spid="10" grpId="0" animBg="1"/>
      <p:bldP spid="11" grpId="0"/>
      <p:bldP spid="23"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788024" y="1320167"/>
            <a:ext cx="3740129" cy="2451600"/>
          </a:xfrm>
          <a:prstGeom prst="rect">
            <a:avLst/>
          </a:prstGeom>
        </p:spPr>
      </p:pic>
      <p:sp>
        <p:nvSpPr>
          <p:cNvPr id="5" name="Rectangle 4"/>
          <p:cNvSpPr>
            <a:spLocks noChangeArrowheads="1"/>
          </p:cNvSpPr>
          <p:nvPr/>
        </p:nvSpPr>
        <p:spPr bwMode="auto">
          <a:xfrm>
            <a:off x="827584" y="620688"/>
            <a:ext cx="7776864" cy="6994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algn="l" defTabSz="831850"/>
            <a:r>
              <a:rPr lang="en-GB" sz="4000" b="1" dirty="0" smtClean="0">
                <a:solidFill>
                  <a:srgbClr val="FFCC00"/>
                </a:solidFill>
                <a:latin typeface="Castellar" pitchFamily="18" charset="0"/>
                <a:cs typeface="Arial" pitchFamily="34" charset="0"/>
              </a:rPr>
              <a:t>L</a:t>
            </a:r>
            <a:r>
              <a:rPr lang="en-GB" dirty="0" smtClean="0">
                <a:solidFill>
                  <a:srgbClr val="FFCC00"/>
                </a:solidFill>
                <a:latin typeface="Arial" pitchFamily="34" charset="0"/>
                <a:cs typeface="Arial" pitchFamily="34" charset="0"/>
              </a:rPr>
              <a:t>ocating refugia areas for reefs in the Caribbean</a:t>
            </a:r>
            <a:endParaRPr lang="en-GB" dirty="0">
              <a:solidFill>
                <a:srgbClr val="8ACFFE"/>
              </a:solidFill>
              <a:latin typeface="Arial" pitchFamily="34" charset="0"/>
              <a:cs typeface="Arial" pitchFamily="34" charset="0"/>
            </a:endParaRPr>
          </a:p>
        </p:txBody>
      </p:sp>
      <p:sp>
        <p:nvSpPr>
          <p:cNvPr id="7" name="Rectangle 6"/>
          <p:cNvSpPr/>
          <p:nvPr/>
        </p:nvSpPr>
        <p:spPr>
          <a:xfrm>
            <a:off x="5796136" y="2564904"/>
            <a:ext cx="2016224" cy="584775"/>
          </a:xfrm>
          <a:prstGeom prst="rect">
            <a:avLst/>
          </a:prstGeom>
        </p:spPr>
        <p:txBody>
          <a:bodyPr wrap="square">
            <a:spAutoFit/>
          </a:bodyPr>
          <a:lstStyle/>
          <a:p>
            <a:r>
              <a:rPr lang="en-GB" sz="3200" b="1" dirty="0" smtClean="0">
                <a:latin typeface="Palace Script MT" pitchFamily="66" charset="0"/>
                <a:cs typeface="Arial" pitchFamily="34" charset="0"/>
              </a:rPr>
              <a:t>Caribbean Sea</a:t>
            </a:r>
            <a:endParaRPr lang="en-GB" sz="3200" b="1" dirty="0">
              <a:latin typeface="Palace Script MT" pitchFamily="66" charset="0"/>
            </a:endParaRPr>
          </a:p>
        </p:txBody>
      </p:sp>
      <p:sp>
        <p:nvSpPr>
          <p:cNvPr id="9" name="Rectangle 8"/>
          <p:cNvSpPr>
            <a:spLocks noChangeArrowheads="1"/>
          </p:cNvSpPr>
          <p:nvPr/>
        </p:nvSpPr>
        <p:spPr bwMode="auto">
          <a:xfrm>
            <a:off x="1235972" y="1701693"/>
            <a:ext cx="2039883" cy="360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defTabSz="831850"/>
            <a:r>
              <a:rPr lang="en-GB" dirty="0">
                <a:solidFill>
                  <a:schemeClr val="bg1"/>
                </a:solidFill>
                <a:latin typeface="Arial" pitchFamily="34" charset="0"/>
                <a:cs typeface="Arial" pitchFamily="34" charset="0"/>
              </a:rPr>
              <a:t>Map </a:t>
            </a:r>
            <a:r>
              <a:rPr lang="en-GB" sz="1400" dirty="0" smtClean="0">
                <a:solidFill>
                  <a:schemeClr val="bg1"/>
                </a:solidFill>
                <a:latin typeface="Arial" pitchFamily="34" charset="0"/>
                <a:cs typeface="Arial" pitchFamily="34" charset="0"/>
              </a:rPr>
              <a:t>(GSHHS)</a:t>
            </a:r>
            <a:endParaRPr lang="en-GB" sz="1400" dirty="0">
              <a:solidFill>
                <a:schemeClr val="bg1"/>
              </a:solidFill>
              <a:latin typeface="Arial" pitchFamily="34" charset="0"/>
              <a:cs typeface="Arial" pitchFamily="34" charset="0"/>
            </a:endParaRPr>
          </a:p>
        </p:txBody>
      </p:sp>
      <p:sp>
        <p:nvSpPr>
          <p:cNvPr id="11" name="TextBox 10"/>
          <p:cNvSpPr txBox="1"/>
          <p:nvPr/>
        </p:nvSpPr>
        <p:spPr>
          <a:xfrm>
            <a:off x="1187624" y="2073070"/>
            <a:ext cx="4392488" cy="369332"/>
          </a:xfrm>
          <a:prstGeom prst="rect">
            <a:avLst/>
          </a:prstGeom>
          <a:noFill/>
        </p:spPr>
        <p:txBody>
          <a:bodyPr wrap="square" rtlCol="0">
            <a:spAutoFit/>
          </a:bodyPr>
          <a:lstStyle/>
          <a:p>
            <a:r>
              <a:rPr lang="en-GB" dirty="0" smtClean="0">
                <a:solidFill>
                  <a:schemeClr val="bg1"/>
                </a:solidFill>
                <a:latin typeface="Arial" pitchFamily="34" charset="0"/>
                <a:cs typeface="Arial" pitchFamily="34" charset="0"/>
              </a:rPr>
              <a:t>Reef locations </a:t>
            </a:r>
            <a:r>
              <a:rPr lang="en-GB" sz="1400" dirty="0" smtClean="0">
                <a:solidFill>
                  <a:schemeClr val="bg1"/>
                </a:solidFill>
                <a:latin typeface="Arial" pitchFamily="34" charset="0"/>
                <a:cs typeface="Arial" pitchFamily="34" charset="0"/>
              </a:rPr>
              <a:t>(MCRMP, 10 km buffer)</a:t>
            </a:r>
            <a:endParaRPr lang="en-GB" sz="1400" dirty="0">
              <a:solidFill>
                <a:schemeClr val="bg1"/>
              </a:solidFill>
              <a:latin typeface="Arial" pitchFamily="34" charset="0"/>
              <a:cs typeface="Arial" pitchFamily="34" charset="0"/>
            </a:endParaRPr>
          </a:p>
        </p:txBody>
      </p:sp>
      <p:sp>
        <p:nvSpPr>
          <p:cNvPr id="12" name="TextBox 11"/>
          <p:cNvSpPr txBox="1"/>
          <p:nvPr/>
        </p:nvSpPr>
        <p:spPr>
          <a:xfrm>
            <a:off x="1235973" y="2421773"/>
            <a:ext cx="3384376" cy="369332"/>
          </a:xfrm>
          <a:prstGeom prst="rect">
            <a:avLst/>
          </a:prstGeom>
          <a:noFill/>
        </p:spPr>
        <p:txBody>
          <a:bodyPr wrap="square" rtlCol="0">
            <a:spAutoFit/>
          </a:bodyPr>
          <a:lstStyle/>
          <a:p>
            <a:r>
              <a:rPr lang="en-GB" dirty="0" err="1" smtClean="0">
                <a:solidFill>
                  <a:schemeClr val="bg1"/>
                </a:solidFill>
                <a:latin typeface="Arial" pitchFamily="34" charset="0"/>
                <a:cs typeface="Arial" pitchFamily="34" charset="0"/>
              </a:rPr>
              <a:t>Refugia</a:t>
            </a:r>
            <a:r>
              <a:rPr lang="en-GB" dirty="0" smtClean="0">
                <a:solidFill>
                  <a:schemeClr val="bg1"/>
                </a:solidFill>
                <a:latin typeface="Arial" pitchFamily="34" charset="0"/>
                <a:cs typeface="Arial" pitchFamily="34" charset="0"/>
              </a:rPr>
              <a:t> proxies</a:t>
            </a:r>
            <a:endParaRPr lang="en-GB" dirty="0">
              <a:solidFill>
                <a:schemeClr val="bg1"/>
              </a:solidFill>
              <a:latin typeface="Arial" pitchFamily="34" charset="0"/>
              <a:cs typeface="Arial" pitchFamily="34" charset="0"/>
            </a:endParaRPr>
          </a:p>
        </p:txBody>
      </p:sp>
      <p:sp>
        <p:nvSpPr>
          <p:cNvPr id="4097"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smtClean="0">
                <a:ln>
                  <a:noFill/>
                </a:ln>
                <a:solidFill>
                  <a:schemeClr val="tx1"/>
                </a:solidFill>
                <a:effectLst/>
                <a:latin typeface="Arial" pitchFamily="34" charset="0"/>
                <a:cs typeface="Arial" pitchFamily="34" charset="0"/>
              </a:rPr>
              <a:t/>
            </a:r>
            <a:br>
              <a:rPr kumimoji="0" lang="en-GB" sz="1800" b="0" i="0" u="none" strike="noStrike" cap="none" normalizeH="0" baseline="0" smtClean="0">
                <a:ln>
                  <a:noFill/>
                </a:ln>
                <a:solidFill>
                  <a:schemeClr val="tx1"/>
                </a:solidFill>
                <a:effectLst/>
                <a:latin typeface="Arial" pitchFamily="34" charset="0"/>
                <a:cs typeface="Arial" pitchFamily="34" charset="0"/>
              </a:rPr>
            </a:b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17" name="Table 16"/>
          <p:cNvGraphicFramePr>
            <a:graphicFrameLocks noGrp="1"/>
          </p:cNvGraphicFramePr>
          <p:nvPr>
            <p:extLst>
              <p:ext uri="{D42A27DB-BD31-4B8C-83A1-F6EECF244321}">
                <p14:modId xmlns="" xmlns:p14="http://schemas.microsoft.com/office/powerpoint/2010/main" val="2580774785"/>
              </p:ext>
            </p:extLst>
          </p:nvPr>
        </p:nvGraphicFramePr>
        <p:xfrm>
          <a:off x="971600" y="3987760"/>
          <a:ext cx="7272808" cy="1833880"/>
        </p:xfrm>
        <a:graphic>
          <a:graphicData uri="http://schemas.openxmlformats.org/drawingml/2006/table">
            <a:tbl>
              <a:tblPr firstRow="1" bandRow="1">
                <a:tableStyleId>{073A0DAA-6AF3-43AB-8588-CEC1D06C72B9}</a:tableStyleId>
              </a:tblPr>
              <a:tblGrid>
                <a:gridCol w="1152128"/>
                <a:gridCol w="1512168"/>
                <a:gridCol w="2232248"/>
                <a:gridCol w="2376264"/>
              </a:tblGrid>
              <a:tr h="370840">
                <a:tc>
                  <a:txBody>
                    <a:bodyPr/>
                    <a:lstStyle/>
                    <a:p>
                      <a:r>
                        <a:rPr lang="en-GB" sz="1300" b="1" dirty="0" smtClean="0">
                          <a:solidFill>
                            <a:schemeClr val="tx1"/>
                          </a:solidFill>
                          <a:latin typeface="Arial" pitchFamily="34" charset="0"/>
                          <a:cs typeface="Arial" pitchFamily="34" charset="0"/>
                        </a:rPr>
                        <a:t>Refugia</a:t>
                      </a:r>
                      <a:endParaRPr lang="en-GB" sz="1300" b="1" dirty="0">
                        <a:solidFill>
                          <a:schemeClr val="tx1"/>
                        </a:solidFill>
                        <a:latin typeface="Arial" pitchFamily="34" charset="0"/>
                        <a:cs typeface="Arial" pitchFamily="34" charset="0"/>
                      </a:endParaRPr>
                    </a:p>
                  </a:txBody>
                  <a:tcPr>
                    <a:solidFill>
                      <a:srgbClr val="FFC91D"/>
                    </a:solidFill>
                  </a:tcPr>
                </a:tc>
                <a:tc>
                  <a:txBody>
                    <a:bodyPr/>
                    <a:lstStyle/>
                    <a:p>
                      <a:r>
                        <a:rPr lang="en-GB" sz="1300" b="1" dirty="0" smtClean="0">
                          <a:solidFill>
                            <a:schemeClr val="tx1"/>
                          </a:solidFill>
                          <a:latin typeface="Arial" pitchFamily="34" charset="0"/>
                          <a:cs typeface="Arial" pitchFamily="34" charset="0"/>
                        </a:rPr>
                        <a:t>Proxy</a:t>
                      </a:r>
                      <a:endParaRPr lang="en-GB" sz="1300" b="1" dirty="0">
                        <a:solidFill>
                          <a:schemeClr val="tx1"/>
                        </a:solidFill>
                        <a:latin typeface="Arial" pitchFamily="34" charset="0"/>
                        <a:cs typeface="Arial" pitchFamily="34" charset="0"/>
                      </a:endParaRPr>
                    </a:p>
                  </a:txBody>
                  <a:tcPr>
                    <a:solidFill>
                      <a:srgbClr val="FFC91D"/>
                    </a:solidFill>
                  </a:tcPr>
                </a:tc>
                <a:tc>
                  <a:txBody>
                    <a:bodyPr/>
                    <a:lstStyle/>
                    <a:p>
                      <a:r>
                        <a:rPr lang="en-GB" sz="1300" b="1" dirty="0" smtClean="0">
                          <a:solidFill>
                            <a:schemeClr val="tx1"/>
                          </a:solidFill>
                          <a:latin typeface="Arial" pitchFamily="34" charset="0"/>
                          <a:cs typeface="Arial" pitchFamily="34" charset="0"/>
                        </a:rPr>
                        <a:t>Source</a:t>
                      </a:r>
                      <a:endParaRPr lang="en-GB" sz="1300" b="1" dirty="0">
                        <a:solidFill>
                          <a:schemeClr val="tx1"/>
                        </a:solidFill>
                        <a:latin typeface="Arial" pitchFamily="34" charset="0"/>
                        <a:cs typeface="Arial" pitchFamily="34" charset="0"/>
                      </a:endParaRPr>
                    </a:p>
                  </a:txBody>
                  <a:tcPr>
                    <a:solidFill>
                      <a:srgbClr val="FFC91D"/>
                    </a:solidFill>
                  </a:tcPr>
                </a:tc>
                <a:tc>
                  <a:txBody>
                    <a:bodyPr/>
                    <a:lstStyle/>
                    <a:p>
                      <a:r>
                        <a:rPr lang="en-GB" sz="1300" b="1" dirty="0" smtClean="0">
                          <a:solidFill>
                            <a:schemeClr val="tx1"/>
                          </a:solidFill>
                          <a:latin typeface="Arial" pitchFamily="34" charset="0"/>
                          <a:cs typeface="Arial" pitchFamily="34" charset="0"/>
                        </a:rPr>
                        <a:t>Method</a:t>
                      </a:r>
                      <a:endParaRPr lang="en-GB" sz="1300" b="1" dirty="0">
                        <a:solidFill>
                          <a:schemeClr val="tx1"/>
                        </a:solidFill>
                        <a:latin typeface="Arial" pitchFamily="34" charset="0"/>
                        <a:cs typeface="Arial" pitchFamily="34" charset="0"/>
                      </a:endParaRPr>
                    </a:p>
                  </a:txBody>
                  <a:tcPr>
                    <a:solidFill>
                      <a:srgbClr val="FFC91D"/>
                    </a:solidFill>
                  </a:tcPr>
                </a:tc>
              </a:tr>
              <a:tr h="370840">
                <a:tc>
                  <a:txBody>
                    <a:bodyPr/>
                    <a:lstStyle/>
                    <a:p>
                      <a:r>
                        <a:rPr lang="en-GB" sz="1300" b="0" dirty="0" smtClean="0">
                          <a:solidFill>
                            <a:schemeClr val="bg1"/>
                          </a:solidFill>
                          <a:latin typeface="Arial" pitchFamily="34" charset="0"/>
                          <a:cs typeface="Arial" pitchFamily="34" charset="0"/>
                        </a:rPr>
                        <a:t>Strong mixing  </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Current Speed</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HYCOM 2008-2010</a:t>
                      </a:r>
                      <a:r>
                        <a:rPr lang="en-GB" sz="1300" b="0" baseline="0" dirty="0" smtClean="0">
                          <a:solidFill>
                            <a:schemeClr val="bg1"/>
                          </a:solidFill>
                          <a:latin typeface="Arial" pitchFamily="34" charset="0"/>
                          <a:cs typeface="Arial" pitchFamily="34" charset="0"/>
                        </a:rPr>
                        <a:t>, 7 km (</a:t>
                      </a:r>
                      <a:r>
                        <a:rPr lang="en-GB" sz="1300" b="0" baseline="0" dirty="0" err="1" smtClean="0">
                          <a:solidFill>
                            <a:schemeClr val="bg1"/>
                          </a:solidFill>
                          <a:latin typeface="Arial" pitchFamily="34" charset="0"/>
                          <a:cs typeface="Arial" pitchFamily="34" charset="0"/>
                        </a:rPr>
                        <a:t>Chassignet</a:t>
                      </a:r>
                      <a:r>
                        <a:rPr lang="en-GB" sz="1300" b="0" baseline="0" dirty="0" smtClean="0">
                          <a:solidFill>
                            <a:schemeClr val="bg1"/>
                          </a:solidFill>
                          <a:latin typeface="Arial" pitchFamily="34" charset="0"/>
                          <a:cs typeface="Arial" pitchFamily="34" charset="0"/>
                        </a:rPr>
                        <a:t> et al. 2007)</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Average speed</a:t>
                      </a:r>
                      <a:r>
                        <a:rPr lang="en-GB" sz="1300" b="0" baseline="0" dirty="0" smtClean="0">
                          <a:solidFill>
                            <a:schemeClr val="bg1"/>
                          </a:solidFill>
                          <a:latin typeface="Arial" pitchFamily="34" charset="0"/>
                          <a:cs typeface="Arial" pitchFamily="34" charset="0"/>
                        </a:rPr>
                        <a:t> &gt;</a:t>
                      </a:r>
                      <a:r>
                        <a:rPr lang="en-GB" sz="1300" b="0" dirty="0" smtClean="0">
                          <a:solidFill>
                            <a:schemeClr val="bg1"/>
                          </a:solidFill>
                          <a:latin typeface="Arial" pitchFamily="34" charset="0"/>
                          <a:cs typeface="Arial" pitchFamily="34" charset="0"/>
                        </a:rPr>
                        <a:t>0.4 m/s</a:t>
                      </a:r>
                      <a:endParaRPr lang="en-GB" sz="1300" b="0" dirty="0">
                        <a:solidFill>
                          <a:schemeClr val="bg1"/>
                        </a:solidFill>
                        <a:latin typeface="Arial" pitchFamily="34" charset="0"/>
                        <a:cs typeface="Arial" pitchFamily="34" charset="0"/>
                      </a:endParaRPr>
                    </a:p>
                  </a:txBody>
                  <a:tcPr>
                    <a:solidFill>
                      <a:schemeClr val="tx1"/>
                    </a:solidFill>
                  </a:tcPr>
                </a:tc>
              </a:tr>
              <a:tr h="370840">
                <a:tc>
                  <a:txBody>
                    <a:bodyPr/>
                    <a:lstStyle/>
                    <a:p>
                      <a:r>
                        <a:rPr lang="en-GB" sz="1300" b="0" dirty="0" smtClean="0">
                          <a:solidFill>
                            <a:schemeClr val="bg1"/>
                          </a:solidFill>
                          <a:latin typeface="Arial" pitchFamily="34" charset="0"/>
                          <a:cs typeface="Arial" pitchFamily="34" charset="0"/>
                        </a:rPr>
                        <a:t>Upwelling</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Physicochemical</a:t>
                      </a:r>
                      <a:r>
                        <a:rPr lang="en-GB" sz="1300" b="0" baseline="0" dirty="0" smtClean="0">
                          <a:solidFill>
                            <a:schemeClr val="bg1"/>
                          </a:solidFill>
                          <a:latin typeface="Arial" pitchFamily="34" charset="0"/>
                          <a:cs typeface="Arial" pitchFamily="34" charset="0"/>
                        </a:rPr>
                        <a:t> signal</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PECS classification, 1 km (</a:t>
                      </a:r>
                      <a:r>
                        <a:rPr lang="en-GB" sz="1300" b="0" dirty="0" err="1" smtClean="0">
                          <a:solidFill>
                            <a:schemeClr val="bg1"/>
                          </a:solidFill>
                          <a:latin typeface="Arial" pitchFamily="34" charset="0"/>
                          <a:cs typeface="Arial" pitchFamily="34" charset="0"/>
                        </a:rPr>
                        <a:t>Chollett</a:t>
                      </a:r>
                      <a:r>
                        <a:rPr lang="en-GB" sz="1300" b="0" dirty="0" smtClean="0">
                          <a:solidFill>
                            <a:schemeClr val="bg1"/>
                          </a:solidFill>
                          <a:latin typeface="Arial" pitchFamily="34" charset="0"/>
                          <a:cs typeface="Arial" pitchFamily="34" charset="0"/>
                        </a:rPr>
                        <a:t> et al. 2012)</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Cluster 11</a:t>
                      </a:r>
                      <a:endParaRPr lang="en-GB" sz="1300" b="0" dirty="0">
                        <a:solidFill>
                          <a:schemeClr val="bg1"/>
                        </a:solidFill>
                        <a:latin typeface="Arial" pitchFamily="34" charset="0"/>
                        <a:cs typeface="Arial" pitchFamily="34" charset="0"/>
                      </a:endParaRPr>
                    </a:p>
                  </a:txBody>
                  <a:tcPr>
                    <a:solidFill>
                      <a:schemeClr val="tx1"/>
                    </a:solidFill>
                  </a:tcPr>
                </a:tc>
              </a:tr>
              <a:tr h="370840">
                <a:tc>
                  <a:txBody>
                    <a:bodyPr/>
                    <a:lstStyle/>
                    <a:p>
                      <a:r>
                        <a:rPr lang="en-GB" sz="1300" b="0" dirty="0" smtClean="0">
                          <a:solidFill>
                            <a:schemeClr val="bg1"/>
                          </a:solidFill>
                          <a:latin typeface="Arial" pitchFamily="34" charset="0"/>
                          <a:cs typeface="Arial" pitchFamily="34" charset="0"/>
                        </a:rPr>
                        <a:t>High latitude</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b="0" dirty="0" smtClean="0">
                          <a:solidFill>
                            <a:schemeClr val="bg1"/>
                          </a:solidFill>
                          <a:latin typeface="Arial" pitchFamily="34" charset="0"/>
                          <a:cs typeface="Arial" pitchFamily="34" charset="0"/>
                        </a:rPr>
                        <a:t>Physicochemical</a:t>
                      </a:r>
                      <a:r>
                        <a:rPr lang="en-GB" sz="1300" b="0" baseline="0" dirty="0" smtClean="0">
                          <a:solidFill>
                            <a:schemeClr val="bg1"/>
                          </a:solidFill>
                          <a:latin typeface="Arial" pitchFamily="34" charset="0"/>
                          <a:cs typeface="Arial" pitchFamily="34" charset="0"/>
                        </a:rPr>
                        <a:t> signal</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PECS classification, 1 km (</a:t>
                      </a:r>
                      <a:r>
                        <a:rPr lang="en-GB" sz="1300" b="0" dirty="0" err="1" smtClean="0">
                          <a:solidFill>
                            <a:schemeClr val="bg1"/>
                          </a:solidFill>
                          <a:latin typeface="Arial" pitchFamily="34" charset="0"/>
                          <a:cs typeface="Arial" pitchFamily="34" charset="0"/>
                        </a:rPr>
                        <a:t>Chollett</a:t>
                      </a:r>
                      <a:r>
                        <a:rPr lang="en-GB" sz="1300" b="0" dirty="0" smtClean="0">
                          <a:solidFill>
                            <a:schemeClr val="bg1"/>
                          </a:solidFill>
                          <a:latin typeface="Arial" pitchFamily="34" charset="0"/>
                          <a:cs typeface="Arial" pitchFamily="34" charset="0"/>
                        </a:rPr>
                        <a:t> et al. 2012)</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Clusters 12 and 16</a:t>
                      </a:r>
                      <a:endParaRPr lang="en-GB" sz="1300" b="0" dirty="0">
                        <a:solidFill>
                          <a:schemeClr val="bg1"/>
                        </a:solidFill>
                        <a:latin typeface="Arial" pitchFamily="34" charset="0"/>
                        <a:cs typeface="Arial" pitchFamily="34" charset="0"/>
                      </a:endParaRPr>
                    </a:p>
                  </a:txBody>
                  <a:tcPr>
                    <a:solidFill>
                      <a:schemeClr val="tx1"/>
                    </a:solidFill>
                  </a:tcPr>
                </a:tc>
              </a:tr>
            </a:tbl>
          </a:graphicData>
        </a:graphic>
      </p:graphicFrame>
      <p:graphicFrame>
        <p:nvGraphicFramePr>
          <p:cNvPr id="33" name="Table 32"/>
          <p:cNvGraphicFramePr>
            <a:graphicFrameLocks noGrp="1"/>
          </p:cNvGraphicFramePr>
          <p:nvPr>
            <p:extLst>
              <p:ext uri="{D42A27DB-BD31-4B8C-83A1-F6EECF244321}">
                <p14:modId xmlns="" xmlns:p14="http://schemas.microsoft.com/office/powerpoint/2010/main" val="2916533450"/>
              </p:ext>
            </p:extLst>
          </p:nvPr>
        </p:nvGraphicFramePr>
        <p:xfrm>
          <a:off x="971600" y="3988760"/>
          <a:ext cx="7272808" cy="1833880"/>
        </p:xfrm>
        <a:graphic>
          <a:graphicData uri="http://schemas.openxmlformats.org/drawingml/2006/table">
            <a:tbl>
              <a:tblPr firstRow="1" bandRow="1">
                <a:tableStyleId>{073A0DAA-6AF3-43AB-8588-CEC1D06C72B9}</a:tableStyleId>
              </a:tblPr>
              <a:tblGrid>
                <a:gridCol w="1152128"/>
                <a:gridCol w="1512168"/>
                <a:gridCol w="2232248"/>
                <a:gridCol w="2376264"/>
              </a:tblGrid>
              <a:tr h="370840">
                <a:tc>
                  <a:txBody>
                    <a:bodyPr/>
                    <a:lstStyle/>
                    <a:p>
                      <a:r>
                        <a:rPr lang="en-GB" sz="1300" b="1" dirty="0" smtClean="0">
                          <a:solidFill>
                            <a:schemeClr val="tx1"/>
                          </a:solidFill>
                          <a:latin typeface="Arial" pitchFamily="34" charset="0"/>
                          <a:cs typeface="Arial" pitchFamily="34" charset="0"/>
                        </a:rPr>
                        <a:t>Refugia</a:t>
                      </a:r>
                      <a:endParaRPr lang="en-GB" sz="1300" b="1" dirty="0">
                        <a:solidFill>
                          <a:schemeClr val="tx1"/>
                        </a:solidFill>
                        <a:latin typeface="Arial" pitchFamily="34" charset="0"/>
                        <a:cs typeface="Arial" pitchFamily="34" charset="0"/>
                      </a:endParaRPr>
                    </a:p>
                  </a:txBody>
                  <a:tcPr>
                    <a:solidFill>
                      <a:srgbClr val="FFC91D"/>
                    </a:solidFill>
                  </a:tcPr>
                </a:tc>
                <a:tc>
                  <a:txBody>
                    <a:bodyPr/>
                    <a:lstStyle/>
                    <a:p>
                      <a:r>
                        <a:rPr lang="en-GB" sz="1300" b="1" dirty="0" smtClean="0">
                          <a:solidFill>
                            <a:schemeClr val="tx1"/>
                          </a:solidFill>
                          <a:latin typeface="Arial" pitchFamily="34" charset="0"/>
                          <a:cs typeface="Arial" pitchFamily="34" charset="0"/>
                        </a:rPr>
                        <a:t>Proxy</a:t>
                      </a:r>
                      <a:endParaRPr lang="en-GB" sz="1300" b="1" dirty="0">
                        <a:solidFill>
                          <a:schemeClr val="tx1"/>
                        </a:solidFill>
                        <a:latin typeface="Arial" pitchFamily="34" charset="0"/>
                        <a:cs typeface="Arial" pitchFamily="34" charset="0"/>
                      </a:endParaRPr>
                    </a:p>
                  </a:txBody>
                  <a:tcPr>
                    <a:solidFill>
                      <a:srgbClr val="FFC91D"/>
                    </a:solidFill>
                  </a:tcPr>
                </a:tc>
                <a:tc>
                  <a:txBody>
                    <a:bodyPr/>
                    <a:lstStyle/>
                    <a:p>
                      <a:r>
                        <a:rPr lang="en-GB" sz="1300" b="1" dirty="0" smtClean="0">
                          <a:solidFill>
                            <a:schemeClr val="tx1"/>
                          </a:solidFill>
                          <a:latin typeface="Arial" pitchFamily="34" charset="0"/>
                          <a:cs typeface="Arial" pitchFamily="34" charset="0"/>
                        </a:rPr>
                        <a:t>Source</a:t>
                      </a:r>
                      <a:endParaRPr lang="en-GB" sz="1300" b="1" dirty="0">
                        <a:solidFill>
                          <a:schemeClr val="tx1"/>
                        </a:solidFill>
                        <a:latin typeface="Arial" pitchFamily="34" charset="0"/>
                        <a:cs typeface="Arial" pitchFamily="34" charset="0"/>
                      </a:endParaRPr>
                    </a:p>
                  </a:txBody>
                  <a:tcPr>
                    <a:solidFill>
                      <a:srgbClr val="FFC91D"/>
                    </a:solidFill>
                  </a:tcPr>
                </a:tc>
                <a:tc>
                  <a:txBody>
                    <a:bodyPr/>
                    <a:lstStyle/>
                    <a:p>
                      <a:r>
                        <a:rPr lang="en-GB" sz="1300" b="1" dirty="0" smtClean="0">
                          <a:solidFill>
                            <a:schemeClr val="tx1"/>
                          </a:solidFill>
                          <a:latin typeface="Arial" pitchFamily="34" charset="0"/>
                          <a:cs typeface="Arial" pitchFamily="34" charset="0"/>
                        </a:rPr>
                        <a:t>Method</a:t>
                      </a:r>
                      <a:endParaRPr lang="en-GB" sz="1300" b="1" dirty="0">
                        <a:solidFill>
                          <a:schemeClr val="tx1"/>
                        </a:solidFill>
                        <a:latin typeface="Arial" pitchFamily="34" charset="0"/>
                        <a:cs typeface="Arial" pitchFamily="34" charset="0"/>
                      </a:endParaRPr>
                    </a:p>
                  </a:txBody>
                  <a:tcPr>
                    <a:solidFill>
                      <a:srgbClr val="FFC91D"/>
                    </a:solidFill>
                  </a:tcPr>
                </a:tc>
              </a:tr>
              <a:tr h="370840">
                <a:tc>
                  <a:txBody>
                    <a:bodyPr/>
                    <a:lstStyle/>
                    <a:p>
                      <a:r>
                        <a:rPr lang="en-GB" sz="1300" b="1" dirty="0" smtClean="0">
                          <a:solidFill>
                            <a:srgbClr val="FFC91D"/>
                          </a:solidFill>
                          <a:latin typeface="Arial" pitchFamily="34" charset="0"/>
                          <a:cs typeface="Arial" pitchFamily="34" charset="0"/>
                        </a:rPr>
                        <a:t>Strong mixing  </a:t>
                      </a:r>
                      <a:endParaRPr lang="en-GB" sz="1300" b="1" dirty="0">
                        <a:solidFill>
                          <a:srgbClr val="FFC91D"/>
                        </a:solidFill>
                        <a:latin typeface="Arial" pitchFamily="34" charset="0"/>
                        <a:cs typeface="Arial" pitchFamily="34" charset="0"/>
                      </a:endParaRPr>
                    </a:p>
                  </a:txBody>
                  <a:tcPr>
                    <a:solidFill>
                      <a:schemeClr val="tx1"/>
                    </a:solidFill>
                  </a:tcPr>
                </a:tc>
                <a:tc>
                  <a:txBody>
                    <a:bodyPr/>
                    <a:lstStyle/>
                    <a:p>
                      <a:r>
                        <a:rPr lang="en-GB" sz="1300" b="1" dirty="0" smtClean="0">
                          <a:solidFill>
                            <a:srgbClr val="FFC91D"/>
                          </a:solidFill>
                          <a:latin typeface="Arial" pitchFamily="34" charset="0"/>
                          <a:cs typeface="Arial" pitchFamily="34" charset="0"/>
                        </a:rPr>
                        <a:t>Current Speed</a:t>
                      </a:r>
                      <a:endParaRPr lang="en-GB" sz="1300" b="1" dirty="0">
                        <a:solidFill>
                          <a:srgbClr val="FFC91D"/>
                        </a:solidFill>
                        <a:latin typeface="Arial" pitchFamily="34" charset="0"/>
                        <a:cs typeface="Arial" pitchFamily="34" charset="0"/>
                      </a:endParaRPr>
                    </a:p>
                  </a:txBody>
                  <a:tcPr>
                    <a:solidFill>
                      <a:schemeClr val="tx1"/>
                    </a:solidFill>
                  </a:tcPr>
                </a:tc>
                <a:tc>
                  <a:txBody>
                    <a:bodyPr/>
                    <a:lstStyle/>
                    <a:p>
                      <a:r>
                        <a:rPr lang="en-GB" sz="1300" b="1" dirty="0" smtClean="0">
                          <a:solidFill>
                            <a:srgbClr val="FFC91D"/>
                          </a:solidFill>
                          <a:latin typeface="Arial" pitchFamily="34" charset="0"/>
                          <a:cs typeface="Arial" pitchFamily="34" charset="0"/>
                        </a:rPr>
                        <a:t>HYCOM 2008-2010</a:t>
                      </a:r>
                      <a:r>
                        <a:rPr lang="en-GB" sz="1300" b="1" baseline="0" dirty="0" smtClean="0">
                          <a:solidFill>
                            <a:srgbClr val="FFC91D"/>
                          </a:solidFill>
                          <a:latin typeface="Arial" pitchFamily="34" charset="0"/>
                          <a:cs typeface="Arial" pitchFamily="34" charset="0"/>
                        </a:rPr>
                        <a:t>, 7 km (</a:t>
                      </a:r>
                      <a:r>
                        <a:rPr lang="en-GB" sz="1300" b="1" baseline="0" dirty="0" err="1" smtClean="0">
                          <a:solidFill>
                            <a:srgbClr val="FFC91D"/>
                          </a:solidFill>
                          <a:latin typeface="Arial" pitchFamily="34" charset="0"/>
                          <a:cs typeface="Arial" pitchFamily="34" charset="0"/>
                        </a:rPr>
                        <a:t>Chassignet</a:t>
                      </a:r>
                      <a:r>
                        <a:rPr lang="en-GB" sz="1300" b="1" baseline="0" dirty="0" smtClean="0">
                          <a:solidFill>
                            <a:srgbClr val="FFC91D"/>
                          </a:solidFill>
                          <a:latin typeface="Arial" pitchFamily="34" charset="0"/>
                          <a:cs typeface="Arial" pitchFamily="34" charset="0"/>
                        </a:rPr>
                        <a:t> et al. 2007)</a:t>
                      </a:r>
                      <a:endParaRPr lang="en-GB" sz="1300" b="1" dirty="0">
                        <a:solidFill>
                          <a:srgbClr val="FFC91D"/>
                        </a:solidFill>
                        <a:latin typeface="Arial" pitchFamily="34" charset="0"/>
                        <a:cs typeface="Arial" pitchFamily="34" charset="0"/>
                      </a:endParaRPr>
                    </a:p>
                  </a:txBody>
                  <a:tcPr>
                    <a:solidFill>
                      <a:schemeClr val="tx1"/>
                    </a:solidFill>
                  </a:tcPr>
                </a:tc>
                <a:tc>
                  <a:txBody>
                    <a:bodyPr/>
                    <a:lstStyle/>
                    <a:p>
                      <a:r>
                        <a:rPr lang="en-GB" sz="1300" b="1" dirty="0" smtClean="0">
                          <a:solidFill>
                            <a:srgbClr val="FFC91D"/>
                          </a:solidFill>
                          <a:latin typeface="Arial" pitchFamily="34" charset="0"/>
                          <a:cs typeface="Arial" pitchFamily="34" charset="0"/>
                        </a:rPr>
                        <a:t>Average speed</a:t>
                      </a:r>
                      <a:r>
                        <a:rPr lang="en-GB" sz="1300" b="1" baseline="0" dirty="0" smtClean="0">
                          <a:solidFill>
                            <a:srgbClr val="FFC91D"/>
                          </a:solidFill>
                          <a:latin typeface="Arial" pitchFamily="34" charset="0"/>
                          <a:cs typeface="Arial" pitchFamily="34" charset="0"/>
                        </a:rPr>
                        <a:t> &gt;</a:t>
                      </a:r>
                      <a:r>
                        <a:rPr lang="en-GB" sz="1300" b="1" dirty="0" smtClean="0">
                          <a:solidFill>
                            <a:srgbClr val="FFC91D"/>
                          </a:solidFill>
                          <a:latin typeface="Arial" pitchFamily="34" charset="0"/>
                          <a:cs typeface="Arial" pitchFamily="34" charset="0"/>
                        </a:rPr>
                        <a:t>0.4 m/s</a:t>
                      </a:r>
                      <a:endParaRPr lang="en-GB" sz="1300" b="1" dirty="0">
                        <a:solidFill>
                          <a:srgbClr val="FFC91D"/>
                        </a:solidFill>
                        <a:latin typeface="Arial" pitchFamily="34" charset="0"/>
                        <a:cs typeface="Arial" pitchFamily="34" charset="0"/>
                      </a:endParaRPr>
                    </a:p>
                  </a:txBody>
                  <a:tcPr>
                    <a:solidFill>
                      <a:schemeClr val="tx1"/>
                    </a:solidFill>
                  </a:tcPr>
                </a:tc>
              </a:tr>
              <a:tr h="370840">
                <a:tc>
                  <a:txBody>
                    <a:bodyPr/>
                    <a:lstStyle/>
                    <a:p>
                      <a:r>
                        <a:rPr lang="en-GB" sz="1300" b="0" dirty="0" smtClean="0">
                          <a:solidFill>
                            <a:schemeClr val="bg1"/>
                          </a:solidFill>
                          <a:latin typeface="Arial" pitchFamily="34" charset="0"/>
                          <a:cs typeface="Arial" pitchFamily="34" charset="0"/>
                        </a:rPr>
                        <a:t>Upwelling</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Physicochemical</a:t>
                      </a:r>
                      <a:r>
                        <a:rPr lang="en-GB" sz="1300" b="0" baseline="0" dirty="0" smtClean="0">
                          <a:solidFill>
                            <a:schemeClr val="bg1"/>
                          </a:solidFill>
                          <a:latin typeface="Arial" pitchFamily="34" charset="0"/>
                          <a:cs typeface="Arial" pitchFamily="34" charset="0"/>
                        </a:rPr>
                        <a:t> signal</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PECS classification, 1 km (</a:t>
                      </a:r>
                      <a:r>
                        <a:rPr lang="en-GB" sz="1300" b="0" dirty="0" err="1" smtClean="0">
                          <a:solidFill>
                            <a:schemeClr val="bg1"/>
                          </a:solidFill>
                          <a:latin typeface="Arial" pitchFamily="34" charset="0"/>
                          <a:cs typeface="Arial" pitchFamily="34" charset="0"/>
                        </a:rPr>
                        <a:t>Chollett</a:t>
                      </a:r>
                      <a:r>
                        <a:rPr lang="en-GB" sz="1300" b="0" dirty="0" smtClean="0">
                          <a:solidFill>
                            <a:schemeClr val="bg1"/>
                          </a:solidFill>
                          <a:latin typeface="Arial" pitchFamily="34" charset="0"/>
                          <a:cs typeface="Arial" pitchFamily="34" charset="0"/>
                        </a:rPr>
                        <a:t> et al. 2012)</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Cluster 11</a:t>
                      </a:r>
                      <a:endParaRPr lang="en-GB" sz="1300" b="0" dirty="0">
                        <a:solidFill>
                          <a:schemeClr val="bg1"/>
                        </a:solidFill>
                        <a:latin typeface="Arial" pitchFamily="34" charset="0"/>
                        <a:cs typeface="Arial" pitchFamily="34" charset="0"/>
                      </a:endParaRPr>
                    </a:p>
                  </a:txBody>
                  <a:tcPr>
                    <a:solidFill>
                      <a:schemeClr val="tx1"/>
                    </a:solidFill>
                  </a:tcPr>
                </a:tc>
              </a:tr>
              <a:tr h="370840">
                <a:tc>
                  <a:txBody>
                    <a:bodyPr/>
                    <a:lstStyle/>
                    <a:p>
                      <a:r>
                        <a:rPr lang="en-GB" sz="1300" b="0" dirty="0" smtClean="0">
                          <a:solidFill>
                            <a:schemeClr val="bg1"/>
                          </a:solidFill>
                          <a:latin typeface="Arial" pitchFamily="34" charset="0"/>
                          <a:cs typeface="Arial" pitchFamily="34" charset="0"/>
                        </a:rPr>
                        <a:t>High latitude</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b="0" dirty="0" smtClean="0">
                          <a:solidFill>
                            <a:schemeClr val="bg1"/>
                          </a:solidFill>
                          <a:latin typeface="Arial" pitchFamily="34" charset="0"/>
                          <a:cs typeface="Arial" pitchFamily="34" charset="0"/>
                        </a:rPr>
                        <a:t>Physicochemical</a:t>
                      </a:r>
                      <a:r>
                        <a:rPr lang="en-GB" sz="1300" b="0" baseline="0" dirty="0" smtClean="0">
                          <a:solidFill>
                            <a:schemeClr val="bg1"/>
                          </a:solidFill>
                          <a:latin typeface="Arial" pitchFamily="34" charset="0"/>
                          <a:cs typeface="Arial" pitchFamily="34" charset="0"/>
                        </a:rPr>
                        <a:t> signal</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PECS classification, 1 km (</a:t>
                      </a:r>
                      <a:r>
                        <a:rPr lang="en-GB" sz="1300" b="0" dirty="0" err="1" smtClean="0">
                          <a:solidFill>
                            <a:schemeClr val="bg1"/>
                          </a:solidFill>
                          <a:latin typeface="Arial" pitchFamily="34" charset="0"/>
                          <a:cs typeface="Arial" pitchFamily="34" charset="0"/>
                        </a:rPr>
                        <a:t>Chollett</a:t>
                      </a:r>
                      <a:r>
                        <a:rPr lang="en-GB" sz="1300" b="0" dirty="0" smtClean="0">
                          <a:solidFill>
                            <a:schemeClr val="bg1"/>
                          </a:solidFill>
                          <a:latin typeface="Arial" pitchFamily="34" charset="0"/>
                          <a:cs typeface="Arial" pitchFamily="34" charset="0"/>
                        </a:rPr>
                        <a:t> et al. 2012)</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Clusters 12 and 16</a:t>
                      </a:r>
                      <a:endParaRPr lang="en-GB" sz="1300" b="0" dirty="0">
                        <a:solidFill>
                          <a:schemeClr val="bg1"/>
                        </a:solidFill>
                        <a:latin typeface="Arial" pitchFamily="34" charset="0"/>
                        <a:cs typeface="Arial" pitchFamily="34" charset="0"/>
                      </a:endParaRPr>
                    </a:p>
                  </a:txBody>
                  <a:tcPr>
                    <a:solidFill>
                      <a:schemeClr val="tx1"/>
                    </a:solidFill>
                  </a:tcPr>
                </a:tc>
              </a:tr>
            </a:tbl>
          </a:graphicData>
        </a:graphic>
      </p:graphicFrame>
      <p:graphicFrame>
        <p:nvGraphicFramePr>
          <p:cNvPr id="34" name="Table 33"/>
          <p:cNvGraphicFramePr>
            <a:graphicFrameLocks noGrp="1"/>
          </p:cNvGraphicFramePr>
          <p:nvPr>
            <p:extLst>
              <p:ext uri="{D42A27DB-BD31-4B8C-83A1-F6EECF244321}">
                <p14:modId xmlns="" xmlns:p14="http://schemas.microsoft.com/office/powerpoint/2010/main" val="2766617057"/>
              </p:ext>
            </p:extLst>
          </p:nvPr>
        </p:nvGraphicFramePr>
        <p:xfrm>
          <a:off x="971600" y="3988760"/>
          <a:ext cx="7272808" cy="1833880"/>
        </p:xfrm>
        <a:graphic>
          <a:graphicData uri="http://schemas.openxmlformats.org/drawingml/2006/table">
            <a:tbl>
              <a:tblPr firstRow="1" bandRow="1">
                <a:tableStyleId>{073A0DAA-6AF3-43AB-8588-CEC1D06C72B9}</a:tableStyleId>
              </a:tblPr>
              <a:tblGrid>
                <a:gridCol w="1152128"/>
                <a:gridCol w="1512168"/>
                <a:gridCol w="2232248"/>
                <a:gridCol w="2376264"/>
              </a:tblGrid>
              <a:tr h="370840">
                <a:tc>
                  <a:txBody>
                    <a:bodyPr/>
                    <a:lstStyle/>
                    <a:p>
                      <a:r>
                        <a:rPr lang="en-GB" sz="1300" b="1" dirty="0" smtClean="0">
                          <a:solidFill>
                            <a:schemeClr val="tx1"/>
                          </a:solidFill>
                          <a:latin typeface="Arial" pitchFamily="34" charset="0"/>
                          <a:cs typeface="Arial" pitchFamily="34" charset="0"/>
                        </a:rPr>
                        <a:t>Refugia</a:t>
                      </a:r>
                      <a:endParaRPr lang="en-GB" sz="1300" b="1" dirty="0">
                        <a:solidFill>
                          <a:schemeClr val="tx1"/>
                        </a:solidFill>
                        <a:latin typeface="Arial" pitchFamily="34" charset="0"/>
                        <a:cs typeface="Arial" pitchFamily="34" charset="0"/>
                      </a:endParaRPr>
                    </a:p>
                  </a:txBody>
                  <a:tcPr>
                    <a:solidFill>
                      <a:srgbClr val="FFC91D"/>
                    </a:solidFill>
                  </a:tcPr>
                </a:tc>
                <a:tc>
                  <a:txBody>
                    <a:bodyPr/>
                    <a:lstStyle/>
                    <a:p>
                      <a:r>
                        <a:rPr lang="en-GB" sz="1300" b="1" dirty="0" smtClean="0">
                          <a:solidFill>
                            <a:schemeClr val="tx1"/>
                          </a:solidFill>
                          <a:latin typeface="Arial" pitchFamily="34" charset="0"/>
                          <a:cs typeface="Arial" pitchFamily="34" charset="0"/>
                        </a:rPr>
                        <a:t>Proxy</a:t>
                      </a:r>
                      <a:endParaRPr lang="en-GB" sz="1300" b="1" dirty="0">
                        <a:solidFill>
                          <a:schemeClr val="tx1"/>
                        </a:solidFill>
                        <a:latin typeface="Arial" pitchFamily="34" charset="0"/>
                        <a:cs typeface="Arial" pitchFamily="34" charset="0"/>
                      </a:endParaRPr>
                    </a:p>
                  </a:txBody>
                  <a:tcPr>
                    <a:solidFill>
                      <a:srgbClr val="FFC91D"/>
                    </a:solidFill>
                  </a:tcPr>
                </a:tc>
                <a:tc>
                  <a:txBody>
                    <a:bodyPr/>
                    <a:lstStyle/>
                    <a:p>
                      <a:r>
                        <a:rPr lang="en-GB" sz="1300" b="1" dirty="0" smtClean="0">
                          <a:solidFill>
                            <a:schemeClr val="tx1"/>
                          </a:solidFill>
                          <a:latin typeface="Arial" pitchFamily="34" charset="0"/>
                          <a:cs typeface="Arial" pitchFamily="34" charset="0"/>
                        </a:rPr>
                        <a:t>Source</a:t>
                      </a:r>
                      <a:endParaRPr lang="en-GB" sz="1300" b="1" dirty="0">
                        <a:solidFill>
                          <a:schemeClr val="tx1"/>
                        </a:solidFill>
                        <a:latin typeface="Arial" pitchFamily="34" charset="0"/>
                        <a:cs typeface="Arial" pitchFamily="34" charset="0"/>
                      </a:endParaRPr>
                    </a:p>
                  </a:txBody>
                  <a:tcPr>
                    <a:solidFill>
                      <a:srgbClr val="FFC91D"/>
                    </a:solidFill>
                  </a:tcPr>
                </a:tc>
                <a:tc>
                  <a:txBody>
                    <a:bodyPr/>
                    <a:lstStyle/>
                    <a:p>
                      <a:r>
                        <a:rPr lang="en-GB" sz="1300" b="1" dirty="0" smtClean="0">
                          <a:solidFill>
                            <a:schemeClr val="tx1"/>
                          </a:solidFill>
                          <a:latin typeface="Arial" pitchFamily="34" charset="0"/>
                          <a:cs typeface="Arial" pitchFamily="34" charset="0"/>
                        </a:rPr>
                        <a:t>Method</a:t>
                      </a:r>
                      <a:endParaRPr lang="en-GB" sz="1300" b="1" dirty="0">
                        <a:solidFill>
                          <a:schemeClr val="tx1"/>
                        </a:solidFill>
                        <a:latin typeface="Arial" pitchFamily="34" charset="0"/>
                        <a:cs typeface="Arial" pitchFamily="34" charset="0"/>
                      </a:endParaRPr>
                    </a:p>
                  </a:txBody>
                  <a:tcPr>
                    <a:solidFill>
                      <a:srgbClr val="FFC91D"/>
                    </a:solidFill>
                  </a:tcPr>
                </a:tc>
              </a:tr>
              <a:tr h="370840">
                <a:tc>
                  <a:txBody>
                    <a:bodyPr/>
                    <a:lstStyle/>
                    <a:p>
                      <a:r>
                        <a:rPr lang="en-GB" sz="1300" b="0" dirty="0" smtClean="0">
                          <a:solidFill>
                            <a:schemeClr val="bg1"/>
                          </a:solidFill>
                          <a:latin typeface="Arial" pitchFamily="34" charset="0"/>
                          <a:cs typeface="Arial" pitchFamily="34" charset="0"/>
                        </a:rPr>
                        <a:t>Strong mixing  </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Current Speed</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HYCOM 2008-2010</a:t>
                      </a:r>
                      <a:r>
                        <a:rPr lang="en-GB" sz="1300" b="0" baseline="0" dirty="0" smtClean="0">
                          <a:solidFill>
                            <a:schemeClr val="bg1"/>
                          </a:solidFill>
                          <a:latin typeface="Arial" pitchFamily="34" charset="0"/>
                          <a:cs typeface="Arial" pitchFamily="34" charset="0"/>
                        </a:rPr>
                        <a:t>, 7 km (</a:t>
                      </a:r>
                      <a:r>
                        <a:rPr lang="en-GB" sz="1300" b="0" baseline="0" dirty="0" err="1" smtClean="0">
                          <a:solidFill>
                            <a:schemeClr val="bg1"/>
                          </a:solidFill>
                          <a:latin typeface="Arial" pitchFamily="34" charset="0"/>
                          <a:cs typeface="Arial" pitchFamily="34" charset="0"/>
                        </a:rPr>
                        <a:t>Chassignet</a:t>
                      </a:r>
                      <a:r>
                        <a:rPr lang="en-GB" sz="1300" b="0" baseline="0" dirty="0" smtClean="0">
                          <a:solidFill>
                            <a:schemeClr val="bg1"/>
                          </a:solidFill>
                          <a:latin typeface="Arial" pitchFamily="34" charset="0"/>
                          <a:cs typeface="Arial" pitchFamily="34" charset="0"/>
                        </a:rPr>
                        <a:t> et al. 2007)</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Average speed</a:t>
                      </a:r>
                      <a:r>
                        <a:rPr lang="en-GB" sz="1300" b="0" baseline="0" dirty="0" smtClean="0">
                          <a:solidFill>
                            <a:schemeClr val="bg1"/>
                          </a:solidFill>
                          <a:latin typeface="Arial" pitchFamily="34" charset="0"/>
                          <a:cs typeface="Arial" pitchFamily="34" charset="0"/>
                        </a:rPr>
                        <a:t> &gt;</a:t>
                      </a:r>
                      <a:r>
                        <a:rPr lang="en-GB" sz="1300" b="0" dirty="0" smtClean="0">
                          <a:solidFill>
                            <a:schemeClr val="bg1"/>
                          </a:solidFill>
                          <a:latin typeface="Arial" pitchFamily="34" charset="0"/>
                          <a:cs typeface="Arial" pitchFamily="34" charset="0"/>
                        </a:rPr>
                        <a:t>0.4 m/s</a:t>
                      </a:r>
                      <a:endParaRPr lang="en-GB" sz="1300" b="0" dirty="0">
                        <a:solidFill>
                          <a:schemeClr val="bg1"/>
                        </a:solidFill>
                        <a:latin typeface="Arial" pitchFamily="34" charset="0"/>
                        <a:cs typeface="Arial" pitchFamily="34" charset="0"/>
                      </a:endParaRPr>
                    </a:p>
                  </a:txBody>
                  <a:tcPr>
                    <a:solidFill>
                      <a:schemeClr val="tx1"/>
                    </a:solidFill>
                  </a:tcPr>
                </a:tc>
              </a:tr>
              <a:tr h="370840">
                <a:tc>
                  <a:txBody>
                    <a:bodyPr/>
                    <a:lstStyle/>
                    <a:p>
                      <a:r>
                        <a:rPr lang="en-GB" sz="1300" b="1" dirty="0" smtClean="0">
                          <a:solidFill>
                            <a:srgbClr val="F7C300"/>
                          </a:solidFill>
                          <a:latin typeface="Arial" pitchFamily="34" charset="0"/>
                          <a:cs typeface="Arial" pitchFamily="34" charset="0"/>
                        </a:rPr>
                        <a:t>Upwelling</a:t>
                      </a:r>
                      <a:endParaRPr lang="en-GB" sz="1300" b="1" dirty="0">
                        <a:solidFill>
                          <a:srgbClr val="F7C300"/>
                        </a:solidFill>
                        <a:latin typeface="Arial" pitchFamily="34" charset="0"/>
                        <a:cs typeface="Arial" pitchFamily="34" charset="0"/>
                      </a:endParaRPr>
                    </a:p>
                  </a:txBody>
                  <a:tcPr>
                    <a:solidFill>
                      <a:schemeClr val="tx1"/>
                    </a:solidFill>
                  </a:tcPr>
                </a:tc>
                <a:tc>
                  <a:txBody>
                    <a:bodyPr/>
                    <a:lstStyle/>
                    <a:p>
                      <a:r>
                        <a:rPr lang="en-GB" sz="1250" b="1" dirty="0" smtClean="0">
                          <a:solidFill>
                            <a:srgbClr val="F7C300"/>
                          </a:solidFill>
                          <a:latin typeface="Arial" pitchFamily="34" charset="0"/>
                          <a:cs typeface="Arial" pitchFamily="34" charset="0"/>
                        </a:rPr>
                        <a:t>Physicochemical</a:t>
                      </a:r>
                      <a:r>
                        <a:rPr lang="en-GB" sz="1250" b="1" baseline="0" dirty="0" smtClean="0">
                          <a:solidFill>
                            <a:srgbClr val="F7C300"/>
                          </a:solidFill>
                          <a:latin typeface="Arial" pitchFamily="34" charset="0"/>
                          <a:cs typeface="Arial" pitchFamily="34" charset="0"/>
                        </a:rPr>
                        <a:t> </a:t>
                      </a:r>
                      <a:r>
                        <a:rPr lang="en-GB" sz="1300" b="1" baseline="0" dirty="0" smtClean="0">
                          <a:solidFill>
                            <a:srgbClr val="F7C300"/>
                          </a:solidFill>
                          <a:latin typeface="Arial" pitchFamily="34" charset="0"/>
                          <a:cs typeface="Arial" pitchFamily="34" charset="0"/>
                        </a:rPr>
                        <a:t>signal</a:t>
                      </a:r>
                      <a:endParaRPr lang="en-GB" sz="1300" b="1" dirty="0">
                        <a:solidFill>
                          <a:srgbClr val="F7C300"/>
                        </a:solidFill>
                        <a:latin typeface="Arial" pitchFamily="34" charset="0"/>
                        <a:cs typeface="Arial" pitchFamily="34" charset="0"/>
                      </a:endParaRPr>
                    </a:p>
                  </a:txBody>
                  <a:tcPr>
                    <a:solidFill>
                      <a:schemeClr val="tx1"/>
                    </a:solidFill>
                  </a:tcPr>
                </a:tc>
                <a:tc>
                  <a:txBody>
                    <a:bodyPr/>
                    <a:lstStyle/>
                    <a:p>
                      <a:r>
                        <a:rPr lang="en-GB" sz="1300" b="1" dirty="0" smtClean="0">
                          <a:solidFill>
                            <a:srgbClr val="F7C300"/>
                          </a:solidFill>
                          <a:latin typeface="Arial" pitchFamily="34" charset="0"/>
                          <a:cs typeface="Arial" pitchFamily="34" charset="0"/>
                        </a:rPr>
                        <a:t>PECS classification, 1 km (Chollett et al. 2012)</a:t>
                      </a:r>
                      <a:endParaRPr lang="en-GB" sz="1300" b="1" dirty="0">
                        <a:solidFill>
                          <a:srgbClr val="F7C300"/>
                        </a:solidFill>
                        <a:latin typeface="Arial" pitchFamily="34" charset="0"/>
                        <a:cs typeface="Arial" pitchFamily="34" charset="0"/>
                      </a:endParaRPr>
                    </a:p>
                  </a:txBody>
                  <a:tcPr>
                    <a:solidFill>
                      <a:schemeClr val="tx1"/>
                    </a:solidFill>
                  </a:tcPr>
                </a:tc>
                <a:tc>
                  <a:txBody>
                    <a:bodyPr/>
                    <a:lstStyle/>
                    <a:p>
                      <a:r>
                        <a:rPr lang="en-GB" sz="1300" b="1" dirty="0" smtClean="0">
                          <a:solidFill>
                            <a:srgbClr val="F7C300"/>
                          </a:solidFill>
                          <a:latin typeface="Arial" pitchFamily="34" charset="0"/>
                          <a:cs typeface="Arial" pitchFamily="34" charset="0"/>
                        </a:rPr>
                        <a:t>Cluster 11</a:t>
                      </a:r>
                      <a:endParaRPr lang="en-GB" sz="1300" b="1" dirty="0">
                        <a:solidFill>
                          <a:srgbClr val="F7C300"/>
                        </a:solidFill>
                        <a:latin typeface="Arial" pitchFamily="34" charset="0"/>
                        <a:cs typeface="Arial" pitchFamily="34" charset="0"/>
                      </a:endParaRPr>
                    </a:p>
                  </a:txBody>
                  <a:tcPr>
                    <a:solidFill>
                      <a:schemeClr val="tx1"/>
                    </a:solidFill>
                  </a:tcPr>
                </a:tc>
              </a:tr>
              <a:tr h="370840">
                <a:tc>
                  <a:txBody>
                    <a:bodyPr/>
                    <a:lstStyle/>
                    <a:p>
                      <a:r>
                        <a:rPr lang="en-GB" sz="1300" b="1" dirty="0" smtClean="0">
                          <a:solidFill>
                            <a:srgbClr val="F7C300"/>
                          </a:solidFill>
                          <a:latin typeface="Arial" pitchFamily="34" charset="0"/>
                          <a:cs typeface="Arial" pitchFamily="34" charset="0"/>
                        </a:rPr>
                        <a:t>High latitude</a:t>
                      </a:r>
                      <a:endParaRPr lang="en-GB" sz="1300" b="1" dirty="0">
                        <a:solidFill>
                          <a:srgbClr val="F7C300"/>
                        </a:solidFill>
                        <a:latin typeface="Arial" pitchFamily="34" charset="0"/>
                        <a:cs typeface="Arial" pitchFamily="34" charset="0"/>
                      </a:endParaRPr>
                    </a:p>
                  </a:txBody>
                  <a:tcPr>
                    <a:solidFill>
                      <a:schemeClr val="tx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50" b="1" dirty="0" smtClean="0">
                          <a:solidFill>
                            <a:srgbClr val="F7C300"/>
                          </a:solidFill>
                          <a:latin typeface="Arial" pitchFamily="34" charset="0"/>
                          <a:cs typeface="Arial" pitchFamily="34" charset="0"/>
                        </a:rPr>
                        <a:t>Physicochemical</a:t>
                      </a:r>
                      <a:r>
                        <a:rPr lang="en-GB" sz="1300" b="1" baseline="0" dirty="0" smtClean="0">
                          <a:solidFill>
                            <a:srgbClr val="F7C300"/>
                          </a:solidFill>
                          <a:latin typeface="Arial" pitchFamily="34" charset="0"/>
                          <a:cs typeface="Arial" pitchFamily="34" charset="0"/>
                        </a:rPr>
                        <a:t> signal</a:t>
                      </a:r>
                      <a:endParaRPr lang="en-GB" sz="1300" b="1" dirty="0">
                        <a:solidFill>
                          <a:srgbClr val="F7C300"/>
                        </a:solidFill>
                        <a:latin typeface="Arial" pitchFamily="34" charset="0"/>
                        <a:cs typeface="Arial" pitchFamily="34" charset="0"/>
                      </a:endParaRPr>
                    </a:p>
                  </a:txBody>
                  <a:tcPr>
                    <a:solidFill>
                      <a:schemeClr val="tx1"/>
                    </a:solidFill>
                  </a:tcPr>
                </a:tc>
                <a:tc>
                  <a:txBody>
                    <a:bodyPr/>
                    <a:lstStyle/>
                    <a:p>
                      <a:r>
                        <a:rPr lang="en-GB" sz="1300" b="1" dirty="0" smtClean="0">
                          <a:solidFill>
                            <a:srgbClr val="F7C300"/>
                          </a:solidFill>
                          <a:latin typeface="Arial" pitchFamily="34" charset="0"/>
                          <a:cs typeface="Arial" pitchFamily="34" charset="0"/>
                        </a:rPr>
                        <a:t>PECS classification, 1 km (Chollett et al. 2012)</a:t>
                      </a:r>
                      <a:endParaRPr lang="en-GB" sz="1300" b="1" dirty="0">
                        <a:solidFill>
                          <a:srgbClr val="F7C300"/>
                        </a:solidFill>
                        <a:latin typeface="Arial" pitchFamily="34" charset="0"/>
                        <a:cs typeface="Arial" pitchFamily="34" charset="0"/>
                      </a:endParaRPr>
                    </a:p>
                  </a:txBody>
                  <a:tcPr>
                    <a:solidFill>
                      <a:schemeClr val="tx1"/>
                    </a:solidFill>
                  </a:tcPr>
                </a:tc>
                <a:tc>
                  <a:txBody>
                    <a:bodyPr/>
                    <a:lstStyle/>
                    <a:p>
                      <a:r>
                        <a:rPr lang="en-GB" sz="1300" b="1" dirty="0" smtClean="0">
                          <a:solidFill>
                            <a:srgbClr val="F7C300"/>
                          </a:solidFill>
                          <a:latin typeface="Arial" pitchFamily="34" charset="0"/>
                          <a:cs typeface="Arial" pitchFamily="34" charset="0"/>
                        </a:rPr>
                        <a:t>Clusters 12 and 16</a:t>
                      </a:r>
                      <a:endParaRPr lang="en-GB" sz="1300" b="1" dirty="0">
                        <a:solidFill>
                          <a:srgbClr val="F7C300"/>
                        </a:solidFill>
                        <a:latin typeface="Arial" pitchFamily="34" charset="0"/>
                        <a:cs typeface="Arial" pitchFamily="34" charset="0"/>
                      </a:endParaRPr>
                    </a:p>
                  </a:txBody>
                  <a:tcPr>
                    <a:solidFill>
                      <a:schemeClr val="tx1"/>
                    </a:solidFill>
                  </a:tcPr>
                </a:tc>
              </a:tr>
            </a:tbl>
          </a:graphicData>
        </a:graphic>
      </p:graphicFrame>
      <p:sp>
        <p:nvSpPr>
          <p:cNvPr id="38" name="Rectangle 37"/>
          <p:cNvSpPr/>
          <p:nvPr/>
        </p:nvSpPr>
        <p:spPr>
          <a:xfrm>
            <a:off x="4780076" y="6433591"/>
            <a:ext cx="4328428" cy="307777"/>
          </a:xfrm>
          <a:prstGeom prst="rect">
            <a:avLst/>
          </a:prstGeom>
        </p:spPr>
        <p:txBody>
          <a:bodyPr wrap="none">
            <a:spAutoFit/>
          </a:bodyPr>
          <a:lstStyle/>
          <a:p>
            <a:pPr algn="r"/>
            <a:r>
              <a:rPr lang="en-GB" sz="1400" dirty="0" smtClean="0">
                <a:solidFill>
                  <a:schemeClr val="bg1"/>
                </a:solidFill>
                <a:latin typeface="Arial" pitchFamily="34" charset="0"/>
                <a:cs typeface="Arial" pitchFamily="34" charset="0"/>
              </a:rPr>
              <a:t>PECS: Physical Environments of the Caribbean Sea</a:t>
            </a:r>
            <a:endParaRPr lang="en-GB" sz="1400" dirty="0"/>
          </a:p>
        </p:txBody>
      </p:sp>
      <p:sp>
        <p:nvSpPr>
          <p:cNvPr id="39" name="Rectangle 38"/>
          <p:cNvSpPr>
            <a:spLocks noChangeArrowheads="1"/>
          </p:cNvSpPr>
          <p:nvPr/>
        </p:nvSpPr>
        <p:spPr bwMode="auto">
          <a:xfrm>
            <a:off x="899592" y="1340768"/>
            <a:ext cx="1584176" cy="360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algn="l" defTabSz="831850"/>
            <a:r>
              <a:rPr lang="en-GB" dirty="0" smtClean="0">
                <a:solidFill>
                  <a:srgbClr val="FFC91D"/>
                </a:solidFill>
                <a:latin typeface="Arial" pitchFamily="34" charset="0"/>
                <a:cs typeface="Arial" pitchFamily="34" charset="0"/>
              </a:rPr>
              <a:t>Checklist:</a:t>
            </a:r>
            <a:endParaRPr lang="en-GB" dirty="0">
              <a:solidFill>
                <a:srgbClr val="FFC91D"/>
              </a:solidFill>
              <a:latin typeface="Arial" pitchFamily="34" charset="0"/>
              <a:cs typeface="Arial" pitchFamily="34" charset="0"/>
            </a:endParaRPr>
          </a:p>
        </p:txBody>
      </p:sp>
      <p:sp>
        <p:nvSpPr>
          <p:cNvPr id="10" name="Rectangle 9"/>
          <p:cNvSpPr/>
          <p:nvPr/>
        </p:nvSpPr>
        <p:spPr>
          <a:xfrm>
            <a:off x="937421" y="1628800"/>
            <a:ext cx="466794" cy="523220"/>
          </a:xfrm>
          <a:prstGeom prst="rect">
            <a:avLst/>
          </a:prstGeom>
        </p:spPr>
        <p:txBody>
          <a:bodyPr wrap="none">
            <a:spAutoFit/>
          </a:bodyPr>
          <a:lstStyle/>
          <a:p>
            <a:r>
              <a:rPr lang="en-GB" sz="2800" dirty="0" smtClean="0">
                <a:solidFill>
                  <a:srgbClr val="FFC91D"/>
                </a:solidFill>
                <a:latin typeface="Webdings" pitchFamily="18" charset="2"/>
                <a:cs typeface="Arial" pitchFamily="34" charset="0"/>
                <a:sym typeface="Wingdings"/>
              </a:rPr>
              <a:t></a:t>
            </a:r>
            <a:endParaRPr lang="en-GB" sz="2800" dirty="0">
              <a:solidFill>
                <a:srgbClr val="FFC91D"/>
              </a:solidFill>
              <a:latin typeface="Webdings" pitchFamily="18" charset="2"/>
            </a:endParaRPr>
          </a:p>
        </p:txBody>
      </p:sp>
      <p:sp>
        <p:nvSpPr>
          <p:cNvPr id="40" name="Rectangle 39"/>
          <p:cNvSpPr/>
          <p:nvPr/>
        </p:nvSpPr>
        <p:spPr>
          <a:xfrm>
            <a:off x="913195" y="2041684"/>
            <a:ext cx="466794" cy="523220"/>
          </a:xfrm>
          <a:prstGeom prst="rect">
            <a:avLst/>
          </a:prstGeom>
        </p:spPr>
        <p:txBody>
          <a:bodyPr wrap="none">
            <a:spAutoFit/>
          </a:bodyPr>
          <a:lstStyle/>
          <a:p>
            <a:r>
              <a:rPr lang="en-GB" sz="2800" dirty="0" smtClean="0">
                <a:solidFill>
                  <a:srgbClr val="FFC91D"/>
                </a:solidFill>
                <a:latin typeface="Webdings" pitchFamily="18" charset="2"/>
                <a:cs typeface="Arial" pitchFamily="34" charset="0"/>
                <a:sym typeface="Wingdings"/>
              </a:rPr>
              <a:t></a:t>
            </a:r>
            <a:endParaRPr lang="en-GB" sz="2800" dirty="0">
              <a:solidFill>
                <a:srgbClr val="FFC91D"/>
              </a:solidFill>
              <a:latin typeface="Webdings" pitchFamily="18" charset="2"/>
            </a:endParaRPr>
          </a:p>
        </p:txBody>
      </p:sp>
      <p:sp>
        <p:nvSpPr>
          <p:cNvPr id="41" name="Rectangle 40"/>
          <p:cNvSpPr/>
          <p:nvPr/>
        </p:nvSpPr>
        <p:spPr>
          <a:xfrm>
            <a:off x="913195" y="2401724"/>
            <a:ext cx="466794" cy="523220"/>
          </a:xfrm>
          <a:prstGeom prst="rect">
            <a:avLst/>
          </a:prstGeom>
        </p:spPr>
        <p:txBody>
          <a:bodyPr wrap="none">
            <a:spAutoFit/>
          </a:bodyPr>
          <a:lstStyle/>
          <a:p>
            <a:r>
              <a:rPr lang="en-GB" sz="2800" dirty="0" smtClean="0">
                <a:solidFill>
                  <a:srgbClr val="FFC91D"/>
                </a:solidFill>
                <a:latin typeface="Webdings" pitchFamily="18" charset="2"/>
                <a:cs typeface="Arial" pitchFamily="34" charset="0"/>
                <a:sym typeface="Wingdings"/>
              </a:rPr>
              <a:t></a:t>
            </a:r>
            <a:endParaRPr lang="en-GB" sz="2800" dirty="0">
              <a:solidFill>
                <a:srgbClr val="FFC91D"/>
              </a:solidFill>
              <a:latin typeface="Webdings" pitchFamily="18" charset="2"/>
            </a:endParaRPr>
          </a:p>
        </p:txBody>
      </p:sp>
      <p:pic>
        <p:nvPicPr>
          <p:cNvPr id="14" name="Picture 13"/>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788024" y="1337440"/>
            <a:ext cx="3740129" cy="2451600"/>
          </a:xfrm>
          <a:prstGeom prst="rect">
            <a:avLst/>
          </a:prstGeom>
        </p:spPr>
      </p:pic>
      <p:pic>
        <p:nvPicPr>
          <p:cNvPr id="15" name="Picture 14"/>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4792311" y="1337440"/>
            <a:ext cx="3740129" cy="2451600"/>
          </a:xfrm>
          <a:prstGeom prst="rect">
            <a:avLst/>
          </a:prstGeom>
        </p:spPr>
      </p:pic>
      <p:pic>
        <p:nvPicPr>
          <p:cNvPr id="16" name="Picture 15"/>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4792311" y="1337440"/>
            <a:ext cx="3740129" cy="2451600"/>
          </a:xfrm>
          <a:prstGeom prst="rect">
            <a:avLst/>
          </a:prstGeom>
        </p:spPr>
      </p:pic>
    </p:spTree>
    <p:extLst>
      <p:ext uri="{BB962C8B-B14F-4D97-AF65-F5344CB8AC3E}">
        <p14:creationId xmlns="" xmlns:p14="http://schemas.microsoft.com/office/powerpoint/2010/main" val="4013520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2" grpId="0"/>
      <p:bldP spid="38" grpId="0"/>
      <p:bldP spid="39" grpId="0"/>
      <p:bldP spid="10" grpId="0"/>
      <p:bldP spid="40" grpId="0"/>
      <p:bldP spid="4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cstate="print">
            <a:extLst>
              <a:ext uri="{28A0092B-C50C-407E-A947-70E740481C1C}">
                <a14:useLocalDpi xmlns="" xmlns:a14="http://schemas.microsoft.com/office/drawing/2010/main" val="0"/>
              </a:ext>
            </a:extLst>
          </a:blip>
          <a:srcRect l="-1" r="-9026"/>
          <a:stretch/>
        </p:blipFill>
        <p:spPr>
          <a:xfrm>
            <a:off x="-2745" y="1052736"/>
            <a:ext cx="9144000" cy="5040000"/>
          </a:xfrm>
          <a:prstGeom prst="rect">
            <a:avLst/>
          </a:prstGeom>
          <a:solidFill>
            <a:schemeClr val="bg1"/>
          </a:solidFill>
        </p:spPr>
      </p:pic>
      <p:pic>
        <p:nvPicPr>
          <p:cNvPr id="16" name="Picture 15"/>
          <p:cNvPicPr>
            <a:picLocks noChangeAspect="1"/>
          </p:cNvPicPr>
          <p:nvPr/>
        </p:nvPicPr>
        <p:blipFill rotWithShape="1">
          <a:blip r:embed="rId4" cstate="print">
            <a:extLst>
              <a:ext uri="{28A0092B-C50C-407E-A947-70E740481C1C}">
                <a14:useLocalDpi xmlns="" xmlns:a14="http://schemas.microsoft.com/office/drawing/2010/main" val="0"/>
              </a:ext>
            </a:extLst>
          </a:blip>
          <a:srcRect l="-1" r="-8992"/>
          <a:stretch/>
        </p:blipFill>
        <p:spPr>
          <a:xfrm>
            <a:off x="-1" y="1053296"/>
            <a:ext cx="9141255" cy="5040000"/>
          </a:xfrm>
          <a:prstGeom prst="rect">
            <a:avLst/>
          </a:prstGeom>
          <a:solidFill>
            <a:schemeClr val="bg1"/>
          </a:solidFill>
        </p:spPr>
      </p:pic>
      <p:pic>
        <p:nvPicPr>
          <p:cNvPr id="29" name="Picture 28"/>
          <p:cNvPicPr>
            <a:picLocks noChangeAspect="1"/>
          </p:cNvPicPr>
          <p:nvPr/>
        </p:nvPicPr>
        <p:blipFill rotWithShape="1">
          <a:blip r:embed="rId5" cstate="print">
            <a:extLst>
              <a:ext uri="{28A0092B-C50C-407E-A947-70E740481C1C}">
                <a14:useLocalDpi xmlns="" xmlns:a14="http://schemas.microsoft.com/office/drawing/2010/main" val="0"/>
              </a:ext>
            </a:extLst>
          </a:blip>
          <a:srcRect l="-1" r="-8992"/>
          <a:stretch/>
        </p:blipFill>
        <p:spPr>
          <a:xfrm>
            <a:off x="0" y="1053296"/>
            <a:ext cx="9141254" cy="5040000"/>
          </a:xfrm>
          <a:prstGeom prst="rect">
            <a:avLst/>
          </a:prstGeom>
          <a:solidFill>
            <a:schemeClr val="bg1"/>
          </a:solidFill>
        </p:spPr>
      </p:pic>
      <p:pic>
        <p:nvPicPr>
          <p:cNvPr id="30" name="Picture 29"/>
          <p:cNvPicPr>
            <a:picLocks noChangeAspect="1"/>
          </p:cNvPicPr>
          <p:nvPr/>
        </p:nvPicPr>
        <p:blipFill rotWithShape="1">
          <a:blip r:embed="rId6" cstate="print">
            <a:extLst>
              <a:ext uri="{28A0092B-C50C-407E-A947-70E740481C1C}">
                <a14:useLocalDpi xmlns="" xmlns:a14="http://schemas.microsoft.com/office/drawing/2010/main" val="0"/>
              </a:ext>
            </a:extLst>
          </a:blip>
          <a:srcRect l="-1" r="-9026"/>
          <a:stretch/>
        </p:blipFill>
        <p:spPr>
          <a:xfrm>
            <a:off x="0" y="1053296"/>
            <a:ext cx="9144000" cy="5040000"/>
          </a:xfrm>
          <a:prstGeom prst="rect">
            <a:avLst/>
          </a:prstGeom>
          <a:solidFill>
            <a:schemeClr val="bg1"/>
          </a:solidFill>
        </p:spPr>
      </p:pic>
      <p:pic>
        <p:nvPicPr>
          <p:cNvPr id="31" name="Picture 30"/>
          <p:cNvPicPr>
            <a:picLocks noChangeAspect="1"/>
          </p:cNvPicPr>
          <p:nvPr/>
        </p:nvPicPr>
        <p:blipFill rotWithShape="1">
          <a:blip r:embed="rId7" cstate="print">
            <a:extLst>
              <a:ext uri="{28A0092B-C50C-407E-A947-70E740481C1C}">
                <a14:useLocalDpi xmlns="" xmlns:a14="http://schemas.microsoft.com/office/drawing/2010/main" val="0"/>
              </a:ext>
            </a:extLst>
          </a:blip>
          <a:srcRect l="-1" r="-8992"/>
          <a:stretch/>
        </p:blipFill>
        <p:spPr>
          <a:xfrm>
            <a:off x="0" y="1053296"/>
            <a:ext cx="9141254" cy="5040000"/>
          </a:xfrm>
          <a:prstGeom prst="rect">
            <a:avLst/>
          </a:prstGeom>
          <a:solidFill>
            <a:schemeClr val="bg1"/>
          </a:solidFill>
        </p:spPr>
      </p:pic>
      <p:sp>
        <p:nvSpPr>
          <p:cNvPr id="3" name="Rectangle 2"/>
          <p:cNvSpPr/>
          <p:nvPr/>
        </p:nvSpPr>
        <p:spPr>
          <a:xfrm>
            <a:off x="7884368" y="1196752"/>
            <a:ext cx="1279517" cy="307777"/>
          </a:xfrm>
          <a:prstGeom prst="rect">
            <a:avLst/>
          </a:prstGeom>
        </p:spPr>
        <p:txBody>
          <a:bodyPr wrap="none">
            <a:spAutoFit/>
          </a:bodyPr>
          <a:lstStyle/>
          <a:p>
            <a:r>
              <a:rPr lang="en-GB" sz="1400" dirty="0" smtClean="0">
                <a:latin typeface="Arial" pitchFamily="34" charset="0"/>
                <a:cs typeface="Arial" pitchFamily="34" charset="0"/>
              </a:rPr>
              <a:t>Strong mixing</a:t>
            </a:r>
            <a:endParaRPr lang="en-GB" sz="1400" dirty="0">
              <a:latin typeface="Arial" pitchFamily="34" charset="0"/>
              <a:cs typeface="Arial" pitchFamily="34" charset="0"/>
            </a:endParaRPr>
          </a:p>
        </p:txBody>
      </p:sp>
      <p:sp>
        <p:nvSpPr>
          <p:cNvPr id="13" name="Rectangle 12"/>
          <p:cNvSpPr/>
          <p:nvPr/>
        </p:nvSpPr>
        <p:spPr>
          <a:xfrm>
            <a:off x="7884368" y="1465039"/>
            <a:ext cx="962123" cy="307777"/>
          </a:xfrm>
          <a:prstGeom prst="rect">
            <a:avLst/>
          </a:prstGeom>
        </p:spPr>
        <p:txBody>
          <a:bodyPr wrap="none">
            <a:spAutoFit/>
          </a:bodyPr>
          <a:lstStyle/>
          <a:p>
            <a:r>
              <a:rPr lang="en-GB" sz="1400" dirty="0" smtClean="0">
                <a:latin typeface="Arial" pitchFamily="34" charset="0"/>
                <a:cs typeface="Arial" pitchFamily="34" charset="0"/>
              </a:rPr>
              <a:t>Upwelling</a:t>
            </a:r>
            <a:endParaRPr lang="en-GB" sz="1400" dirty="0">
              <a:latin typeface="Arial" pitchFamily="34" charset="0"/>
              <a:cs typeface="Arial" pitchFamily="34" charset="0"/>
            </a:endParaRPr>
          </a:p>
        </p:txBody>
      </p:sp>
      <p:sp>
        <p:nvSpPr>
          <p:cNvPr id="14" name="Rectangle 13"/>
          <p:cNvSpPr/>
          <p:nvPr/>
        </p:nvSpPr>
        <p:spPr>
          <a:xfrm>
            <a:off x="7884368" y="1772816"/>
            <a:ext cx="1180131" cy="307777"/>
          </a:xfrm>
          <a:prstGeom prst="rect">
            <a:avLst/>
          </a:prstGeom>
        </p:spPr>
        <p:txBody>
          <a:bodyPr wrap="none">
            <a:spAutoFit/>
          </a:bodyPr>
          <a:lstStyle/>
          <a:p>
            <a:r>
              <a:rPr lang="en-GB" sz="1400" dirty="0" smtClean="0">
                <a:latin typeface="Arial" pitchFamily="34" charset="0"/>
                <a:cs typeface="Arial" pitchFamily="34" charset="0"/>
              </a:rPr>
              <a:t>High latitude</a:t>
            </a:r>
            <a:endParaRPr lang="en-GB" sz="1400" dirty="0">
              <a:latin typeface="Arial" pitchFamily="34" charset="0"/>
              <a:cs typeface="Arial" pitchFamily="34" charset="0"/>
            </a:endParaRPr>
          </a:p>
        </p:txBody>
      </p:sp>
      <p:sp>
        <p:nvSpPr>
          <p:cNvPr id="15" name="Rectangle 14"/>
          <p:cNvSpPr/>
          <p:nvPr/>
        </p:nvSpPr>
        <p:spPr>
          <a:xfrm>
            <a:off x="7884368" y="2041103"/>
            <a:ext cx="662361" cy="307777"/>
          </a:xfrm>
          <a:prstGeom prst="rect">
            <a:avLst/>
          </a:prstGeom>
        </p:spPr>
        <p:txBody>
          <a:bodyPr wrap="none">
            <a:spAutoFit/>
          </a:bodyPr>
          <a:lstStyle/>
          <a:p>
            <a:r>
              <a:rPr lang="en-GB" sz="1400" dirty="0" smtClean="0">
                <a:latin typeface="Arial" pitchFamily="34" charset="0"/>
                <a:cs typeface="Arial" pitchFamily="34" charset="0"/>
              </a:rPr>
              <a:t>Mixed</a:t>
            </a:r>
            <a:endParaRPr lang="en-GB" sz="1400" dirty="0">
              <a:latin typeface="Arial" pitchFamily="34" charset="0"/>
              <a:cs typeface="Arial" pitchFamily="34" charset="0"/>
            </a:endParaRPr>
          </a:p>
        </p:txBody>
      </p:sp>
      <p:sp>
        <p:nvSpPr>
          <p:cNvPr id="17" name="Rectangle 16"/>
          <p:cNvSpPr/>
          <p:nvPr/>
        </p:nvSpPr>
        <p:spPr>
          <a:xfrm>
            <a:off x="7884368" y="1196752"/>
            <a:ext cx="1279517" cy="307777"/>
          </a:xfrm>
          <a:prstGeom prst="rect">
            <a:avLst/>
          </a:prstGeom>
        </p:spPr>
        <p:txBody>
          <a:bodyPr wrap="none">
            <a:spAutoFit/>
          </a:bodyPr>
          <a:lstStyle/>
          <a:p>
            <a:r>
              <a:rPr lang="en-GB" sz="1400" dirty="0" smtClean="0">
                <a:latin typeface="Arial" pitchFamily="34" charset="0"/>
                <a:cs typeface="Arial" pitchFamily="34" charset="0"/>
              </a:rPr>
              <a:t>Strong mixing</a:t>
            </a:r>
            <a:endParaRPr lang="en-GB" sz="1400" dirty="0">
              <a:latin typeface="Arial" pitchFamily="34" charset="0"/>
              <a:cs typeface="Arial" pitchFamily="34" charset="0"/>
            </a:endParaRPr>
          </a:p>
        </p:txBody>
      </p:sp>
      <p:sp>
        <p:nvSpPr>
          <p:cNvPr id="18" name="Rectangle 17"/>
          <p:cNvSpPr/>
          <p:nvPr/>
        </p:nvSpPr>
        <p:spPr>
          <a:xfrm>
            <a:off x="7884368" y="1465039"/>
            <a:ext cx="962123" cy="307777"/>
          </a:xfrm>
          <a:prstGeom prst="rect">
            <a:avLst/>
          </a:prstGeom>
        </p:spPr>
        <p:txBody>
          <a:bodyPr wrap="none">
            <a:spAutoFit/>
          </a:bodyPr>
          <a:lstStyle/>
          <a:p>
            <a:r>
              <a:rPr lang="en-GB" sz="1400" dirty="0" smtClean="0">
                <a:latin typeface="Arial" pitchFamily="34" charset="0"/>
                <a:cs typeface="Arial" pitchFamily="34" charset="0"/>
              </a:rPr>
              <a:t>Upwelling</a:t>
            </a:r>
            <a:endParaRPr lang="en-GB" sz="1400" dirty="0">
              <a:latin typeface="Arial" pitchFamily="34" charset="0"/>
              <a:cs typeface="Arial" pitchFamily="34" charset="0"/>
            </a:endParaRPr>
          </a:p>
        </p:txBody>
      </p:sp>
      <p:sp>
        <p:nvSpPr>
          <p:cNvPr id="19" name="Rectangle 18"/>
          <p:cNvSpPr/>
          <p:nvPr/>
        </p:nvSpPr>
        <p:spPr>
          <a:xfrm>
            <a:off x="7884368" y="1772816"/>
            <a:ext cx="1180131" cy="307777"/>
          </a:xfrm>
          <a:prstGeom prst="rect">
            <a:avLst/>
          </a:prstGeom>
        </p:spPr>
        <p:txBody>
          <a:bodyPr wrap="none">
            <a:spAutoFit/>
          </a:bodyPr>
          <a:lstStyle/>
          <a:p>
            <a:r>
              <a:rPr lang="en-GB" sz="1400" dirty="0" smtClean="0">
                <a:latin typeface="Arial" pitchFamily="34" charset="0"/>
                <a:cs typeface="Arial" pitchFamily="34" charset="0"/>
              </a:rPr>
              <a:t>High latitude</a:t>
            </a:r>
            <a:endParaRPr lang="en-GB" sz="1400" dirty="0">
              <a:latin typeface="Arial" pitchFamily="34" charset="0"/>
              <a:cs typeface="Arial" pitchFamily="34" charset="0"/>
            </a:endParaRPr>
          </a:p>
        </p:txBody>
      </p:sp>
    </p:spTree>
    <p:extLst>
      <p:ext uri="{BB962C8B-B14F-4D97-AF65-F5344CB8AC3E}">
        <p14:creationId xmlns="" xmlns:p14="http://schemas.microsoft.com/office/powerpoint/2010/main" val="4013520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1403648" y="1169928"/>
          <a:ext cx="6336704" cy="1971040"/>
        </p:xfrm>
        <a:graphic>
          <a:graphicData uri="http://schemas.openxmlformats.org/drawingml/2006/table">
            <a:tbl>
              <a:tblPr firstRow="1" bandRow="1">
                <a:tableStyleId>{073A0DAA-6AF3-43AB-8588-CEC1D06C72B9}</a:tableStyleId>
              </a:tblPr>
              <a:tblGrid>
                <a:gridCol w="1296144"/>
                <a:gridCol w="1008112"/>
                <a:gridCol w="1080120"/>
                <a:gridCol w="1440160"/>
                <a:gridCol w="1512168"/>
              </a:tblGrid>
              <a:tr h="370840">
                <a:tc>
                  <a:txBody>
                    <a:bodyPr/>
                    <a:lstStyle/>
                    <a:p>
                      <a:r>
                        <a:rPr lang="en-GB" sz="1300" b="1" dirty="0" smtClean="0">
                          <a:solidFill>
                            <a:schemeClr val="tx1"/>
                          </a:solidFill>
                          <a:latin typeface="Arial" pitchFamily="34" charset="0"/>
                          <a:cs typeface="Arial" pitchFamily="34" charset="0"/>
                        </a:rPr>
                        <a:t>Refuge</a:t>
                      </a:r>
                      <a:endParaRPr lang="en-GB" sz="1300" b="1" dirty="0">
                        <a:solidFill>
                          <a:schemeClr val="tx1"/>
                        </a:solidFill>
                        <a:latin typeface="Arial" pitchFamily="34" charset="0"/>
                        <a:cs typeface="Arial" pitchFamily="34" charset="0"/>
                      </a:endParaRPr>
                    </a:p>
                  </a:txBody>
                  <a:tcPr>
                    <a:solidFill>
                      <a:srgbClr val="FFC91D"/>
                    </a:solidFill>
                  </a:tcPr>
                </a:tc>
                <a:tc>
                  <a:txBody>
                    <a:bodyPr/>
                    <a:lstStyle/>
                    <a:p>
                      <a:r>
                        <a:rPr lang="en-GB" sz="1300" b="1" dirty="0" smtClean="0">
                          <a:solidFill>
                            <a:schemeClr val="tx1"/>
                          </a:solidFill>
                          <a:latin typeface="Arial" pitchFamily="34" charset="0"/>
                          <a:cs typeface="Arial" pitchFamily="34" charset="0"/>
                        </a:rPr>
                        <a:t>Surface area (km</a:t>
                      </a:r>
                      <a:r>
                        <a:rPr lang="en-GB" sz="1300" b="1" baseline="30000" dirty="0" smtClean="0">
                          <a:solidFill>
                            <a:schemeClr val="tx1"/>
                          </a:solidFill>
                          <a:latin typeface="Arial" pitchFamily="34" charset="0"/>
                          <a:cs typeface="Arial" pitchFamily="34" charset="0"/>
                        </a:rPr>
                        <a:t>2</a:t>
                      </a:r>
                      <a:r>
                        <a:rPr lang="en-GB" sz="1300" b="1" dirty="0" smtClean="0">
                          <a:solidFill>
                            <a:schemeClr val="tx1"/>
                          </a:solidFill>
                          <a:latin typeface="Arial" pitchFamily="34" charset="0"/>
                          <a:cs typeface="Arial" pitchFamily="34" charset="0"/>
                        </a:rPr>
                        <a:t>)</a:t>
                      </a:r>
                      <a:endParaRPr lang="en-GB" sz="1300" b="1" dirty="0">
                        <a:solidFill>
                          <a:schemeClr val="tx1"/>
                        </a:solidFill>
                        <a:latin typeface="Arial" pitchFamily="34" charset="0"/>
                        <a:cs typeface="Arial" pitchFamily="34" charset="0"/>
                      </a:endParaRPr>
                    </a:p>
                  </a:txBody>
                  <a:tcPr>
                    <a:solidFill>
                      <a:srgbClr val="FFC91D"/>
                    </a:solidFill>
                  </a:tcPr>
                </a:tc>
                <a:tc>
                  <a:txBody>
                    <a:bodyPr/>
                    <a:lstStyle/>
                    <a:p>
                      <a:r>
                        <a:rPr lang="en-GB" sz="1300" b="1" dirty="0" smtClean="0">
                          <a:solidFill>
                            <a:schemeClr val="tx1"/>
                          </a:solidFill>
                          <a:latin typeface="Arial" pitchFamily="34" charset="0"/>
                          <a:cs typeface="Arial" pitchFamily="34" charset="0"/>
                        </a:rPr>
                        <a:t>Percentage area (%)</a:t>
                      </a:r>
                      <a:endParaRPr lang="en-GB" sz="1300" b="1" dirty="0">
                        <a:solidFill>
                          <a:schemeClr val="tx1"/>
                        </a:solidFill>
                        <a:latin typeface="Arial" pitchFamily="34" charset="0"/>
                        <a:cs typeface="Arial" pitchFamily="34" charset="0"/>
                      </a:endParaRPr>
                    </a:p>
                  </a:txBody>
                  <a:tcPr>
                    <a:solidFill>
                      <a:srgbClr val="FFC91D"/>
                    </a:solidFill>
                  </a:tcPr>
                </a:tc>
                <a:tc>
                  <a:txBody>
                    <a:bodyPr/>
                    <a:lstStyle/>
                    <a:p>
                      <a:r>
                        <a:rPr lang="en-GB" sz="1300" b="1" dirty="0" smtClean="0">
                          <a:solidFill>
                            <a:schemeClr val="tx1"/>
                          </a:solidFill>
                          <a:latin typeface="Arial" pitchFamily="34" charset="0"/>
                          <a:cs typeface="Arial" pitchFamily="34" charset="0"/>
                        </a:rPr>
                        <a:t>Surface area near reefs (km</a:t>
                      </a:r>
                      <a:r>
                        <a:rPr lang="en-GB" sz="1300" b="1" baseline="30000" dirty="0" smtClean="0">
                          <a:solidFill>
                            <a:schemeClr val="tx1"/>
                          </a:solidFill>
                          <a:latin typeface="Arial" pitchFamily="34" charset="0"/>
                          <a:cs typeface="Arial" pitchFamily="34" charset="0"/>
                        </a:rPr>
                        <a:t>2</a:t>
                      </a:r>
                      <a:r>
                        <a:rPr lang="en-GB" sz="1300" b="1" dirty="0" smtClean="0">
                          <a:solidFill>
                            <a:schemeClr val="tx1"/>
                          </a:solidFill>
                          <a:latin typeface="Arial" pitchFamily="34" charset="0"/>
                          <a:cs typeface="Arial" pitchFamily="34" charset="0"/>
                        </a:rPr>
                        <a:t>)</a:t>
                      </a:r>
                      <a:endParaRPr lang="en-GB" sz="1300" b="1" dirty="0">
                        <a:solidFill>
                          <a:schemeClr val="tx1"/>
                        </a:solidFill>
                        <a:latin typeface="Arial" pitchFamily="34" charset="0"/>
                        <a:cs typeface="Arial" pitchFamily="34" charset="0"/>
                      </a:endParaRPr>
                    </a:p>
                  </a:txBody>
                  <a:tcPr>
                    <a:solidFill>
                      <a:srgbClr val="FFC91D"/>
                    </a:solidFill>
                  </a:tcPr>
                </a:tc>
                <a:tc>
                  <a:txBody>
                    <a:bodyPr/>
                    <a:lstStyle/>
                    <a:p>
                      <a:r>
                        <a:rPr lang="en-GB" sz="1300" b="1" dirty="0" smtClean="0">
                          <a:solidFill>
                            <a:schemeClr val="tx1"/>
                          </a:solidFill>
                          <a:latin typeface="Arial" pitchFamily="34" charset="0"/>
                          <a:cs typeface="Arial" pitchFamily="34" charset="0"/>
                        </a:rPr>
                        <a:t>Percentage area near reefs (%)</a:t>
                      </a:r>
                      <a:endParaRPr lang="en-GB" sz="1300" b="1" dirty="0">
                        <a:solidFill>
                          <a:schemeClr val="tx1"/>
                        </a:solidFill>
                        <a:latin typeface="Arial" pitchFamily="34" charset="0"/>
                        <a:cs typeface="Arial" pitchFamily="34" charset="0"/>
                      </a:endParaRPr>
                    </a:p>
                  </a:txBody>
                  <a:tcPr>
                    <a:solidFill>
                      <a:srgbClr val="FFC91D"/>
                    </a:solidFill>
                  </a:tcPr>
                </a:tc>
              </a:tr>
              <a:tr h="370840">
                <a:tc>
                  <a:txBody>
                    <a:bodyPr/>
                    <a:lstStyle/>
                    <a:p>
                      <a:r>
                        <a:rPr lang="en-GB" sz="1300" b="0" dirty="0" smtClean="0">
                          <a:solidFill>
                            <a:schemeClr val="bg1"/>
                          </a:solidFill>
                          <a:latin typeface="Arial" pitchFamily="34" charset="0"/>
                          <a:cs typeface="Arial" pitchFamily="34" charset="0"/>
                        </a:rPr>
                        <a:t>Strong mixing  </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542,534</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8.77</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13,986</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2.8</a:t>
                      </a:r>
                      <a:endParaRPr lang="en-GB" sz="1300" b="0" dirty="0">
                        <a:solidFill>
                          <a:schemeClr val="bg1"/>
                        </a:solidFill>
                        <a:latin typeface="Arial" pitchFamily="34" charset="0"/>
                        <a:cs typeface="Arial" pitchFamily="34" charset="0"/>
                      </a:endParaRPr>
                    </a:p>
                  </a:txBody>
                  <a:tcPr>
                    <a:solidFill>
                      <a:schemeClr val="tx1"/>
                    </a:solidFill>
                  </a:tcPr>
                </a:tc>
              </a:tr>
              <a:tr h="370840">
                <a:tc>
                  <a:txBody>
                    <a:bodyPr/>
                    <a:lstStyle/>
                    <a:p>
                      <a:r>
                        <a:rPr lang="en-GB" sz="1300" b="0" dirty="0" smtClean="0">
                          <a:solidFill>
                            <a:schemeClr val="bg1"/>
                          </a:solidFill>
                          <a:latin typeface="Arial" pitchFamily="34" charset="0"/>
                          <a:cs typeface="Arial" pitchFamily="34" charset="0"/>
                        </a:rPr>
                        <a:t>Upwelling</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76,449</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1.25</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6,752</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1.75</a:t>
                      </a:r>
                      <a:endParaRPr lang="en-GB" sz="1300" b="0" dirty="0">
                        <a:solidFill>
                          <a:schemeClr val="bg1"/>
                        </a:solidFill>
                        <a:latin typeface="Arial" pitchFamily="34" charset="0"/>
                        <a:cs typeface="Arial" pitchFamily="34" charset="0"/>
                      </a:endParaRPr>
                    </a:p>
                  </a:txBody>
                  <a:tcPr>
                    <a:solidFill>
                      <a:schemeClr val="tx1"/>
                    </a:solidFill>
                  </a:tcPr>
                </a:tc>
              </a:tr>
              <a:tr h="370840">
                <a:tc>
                  <a:txBody>
                    <a:bodyPr/>
                    <a:lstStyle/>
                    <a:p>
                      <a:r>
                        <a:rPr lang="en-GB" sz="1300" b="0" dirty="0" smtClean="0">
                          <a:solidFill>
                            <a:schemeClr val="bg1"/>
                          </a:solidFill>
                          <a:latin typeface="Arial" pitchFamily="34" charset="0"/>
                          <a:cs typeface="Arial" pitchFamily="34" charset="0"/>
                        </a:rPr>
                        <a:t>High latitude</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b="0" dirty="0" smtClean="0">
                          <a:solidFill>
                            <a:schemeClr val="bg1"/>
                          </a:solidFill>
                          <a:latin typeface="Arial" pitchFamily="34" charset="0"/>
                          <a:cs typeface="Arial" pitchFamily="34" charset="0"/>
                        </a:rPr>
                        <a:t>224,428</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3.63</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38,779</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10.02</a:t>
                      </a:r>
                      <a:endParaRPr lang="en-GB" sz="1300" b="0" dirty="0">
                        <a:solidFill>
                          <a:schemeClr val="bg1"/>
                        </a:solidFill>
                        <a:latin typeface="Arial" pitchFamily="34" charset="0"/>
                        <a:cs typeface="Arial" pitchFamily="34" charset="0"/>
                      </a:endParaRPr>
                    </a:p>
                  </a:txBody>
                  <a:tcPr>
                    <a:solidFill>
                      <a:schemeClr val="tx1"/>
                    </a:solidFill>
                  </a:tcPr>
                </a:tc>
              </a:tr>
              <a:tr h="370840">
                <a:tc>
                  <a:txBody>
                    <a:bodyPr/>
                    <a:lstStyle/>
                    <a:p>
                      <a:r>
                        <a:rPr lang="en-GB" sz="1300" b="0" dirty="0" smtClean="0">
                          <a:solidFill>
                            <a:schemeClr val="bg1"/>
                          </a:solidFill>
                          <a:latin typeface="Arial" pitchFamily="34" charset="0"/>
                          <a:cs typeface="Arial" pitchFamily="34" charset="0"/>
                        </a:rPr>
                        <a:t>Mixed</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b="0" dirty="0" smtClean="0">
                          <a:solidFill>
                            <a:schemeClr val="bg1"/>
                          </a:solidFill>
                          <a:latin typeface="Arial" pitchFamily="34" charset="0"/>
                          <a:cs typeface="Arial" pitchFamily="34" charset="0"/>
                        </a:rPr>
                        <a:t>12,067</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0.20</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190</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0.04</a:t>
                      </a:r>
                      <a:endParaRPr lang="en-GB" sz="1300" b="0" dirty="0">
                        <a:solidFill>
                          <a:schemeClr val="bg1"/>
                        </a:solidFill>
                        <a:latin typeface="Arial" pitchFamily="34" charset="0"/>
                        <a:cs typeface="Arial" pitchFamily="34" charset="0"/>
                      </a:endParaRPr>
                    </a:p>
                  </a:txBody>
                  <a:tcPr>
                    <a:solidFill>
                      <a:schemeClr val="tx1"/>
                    </a:solidFill>
                  </a:tcPr>
                </a:tc>
              </a:tr>
            </a:tbl>
          </a:graphicData>
        </a:graphic>
      </p:graphicFrame>
      <p:sp>
        <p:nvSpPr>
          <p:cNvPr id="29" name="Rectangle 28"/>
          <p:cNvSpPr/>
          <p:nvPr/>
        </p:nvSpPr>
        <p:spPr>
          <a:xfrm>
            <a:off x="1331640" y="692696"/>
            <a:ext cx="6264696" cy="369332"/>
          </a:xfrm>
          <a:prstGeom prst="rect">
            <a:avLst/>
          </a:prstGeom>
        </p:spPr>
        <p:txBody>
          <a:bodyPr wrap="square">
            <a:spAutoFit/>
          </a:bodyPr>
          <a:lstStyle/>
          <a:p>
            <a:r>
              <a:rPr lang="en-AU" dirty="0" smtClean="0">
                <a:solidFill>
                  <a:schemeClr val="bg1"/>
                </a:solidFill>
                <a:latin typeface="Arial" pitchFamily="34" charset="0"/>
                <a:cs typeface="Arial" pitchFamily="34" charset="0"/>
              </a:rPr>
              <a:t>Distribution of putative </a:t>
            </a:r>
            <a:r>
              <a:rPr lang="en-AU" dirty="0" err="1" smtClean="0">
                <a:solidFill>
                  <a:schemeClr val="bg1"/>
                </a:solidFill>
                <a:latin typeface="Arial" pitchFamily="34" charset="0"/>
                <a:cs typeface="Arial" pitchFamily="34" charset="0"/>
              </a:rPr>
              <a:t>refugia</a:t>
            </a:r>
            <a:r>
              <a:rPr lang="en-AU" dirty="0" smtClean="0">
                <a:solidFill>
                  <a:schemeClr val="bg1"/>
                </a:solidFill>
                <a:latin typeface="Arial" pitchFamily="34" charset="0"/>
                <a:cs typeface="Arial" pitchFamily="34" charset="0"/>
              </a:rPr>
              <a:t> across the wider Caribbean</a:t>
            </a:r>
            <a:endParaRPr lang="en-GB" dirty="0">
              <a:solidFill>
                <a:schemeClr val="bg1"/>
              </a:solidFill>
              <a:latin typeface="Arial" pitchFamily="34" charset="0"/>
              <a:cs typeface="Arial" pitchFamily="34" charset="0"/>
            </a:endParaRPr>
          </a:p>
        </p:txBody>
      </p:sp>
      <p:graphicFrame>
        <p:nvGraphicFramePr>
          <p:cNvPr id="30" name="Table 29"/>
          <p:cNvGraphicFramePr>
            <a:graphicFrameLocks noGrp="1"/>
          </p:cNvGraphicFramePr>
          <p:nvPr>
            <p:extLst>
              <p:ext uri="{D42A27DB-BD31-4B8C-83A1-F6EECF244321}">
                <p14:modId xmlns="" xmlns:p14="http://schemas.microsoft.com/office/powerpoint/2010/main" val="3504899987"/>
              </p:ext>
            </p:extLst>
          </p:nvPr>
        </p:nvGraphicFramePr>
        <p:xfrm>
          <a:off x="1403648" y="1169928"/>
          <a:ext cx="6336704" cy="1971040"/>
        </p:xfrm>
        <a:graphic>
          <a:graphicData uri="http://schemas.openxmlformats.org/drawingml/2006/table">
            <a:tbl>
              <a:tblPr firstRow="1" bandRow="1">
                <a:tableStyleId>{073A0DAA-6AF3-43AB-8588-CEC1D06C72B9}</a:tableStyleId>
              </a:tblPr>
              <a:tblGrid>
                <a:gridCol w="1296144"/>
                <a:gridCol w="1008112"/>
                <a:gridCol w="1080120"/>
                <a:gridCol w="1440160"/>
                <a:gridCol w="1512168"/>
              </a:tblGrid>
              <a:tr h="370840">
                <a:tc>
                  <a:txBody>
                    <a:bodyPr/>
                    <a:lstStyle/>
                    <a:p>
                      <a:r>
                        <a:rPr lang="en-GB" sz="1300" b="1" dirty="0" smtClean="0">
                          <a:solidFill>
                            <a:schemeClr val="tx1"/>
                          </a:solidFill>
                          <a:latin typeface="Arial" pitchFamily="34" charset="0"/>
                          <a:cs typeface="Arial" pitchFamily="34" charset="0"/>
                        </a:rPr>
                        <a:t>Refuge</a:t>
                      </a:r>
                      <a:endParaRPr lang="en-GB" sz="1300" b="1" dirty="0">
                        <a:solidFill>
                          <a:schemeClr val="tx1"/>
                        </a:solidFill>
                        <a:latin typeface="Arial" pitchFamily="34" charset="0"/>
                        <a:cs typeface="Arial" pitchFamily="34" charset="0"/>
                      </a:endParaRPr>
                    </a:p>
                  </a:txBody>
                  <a:tcPr>
                    <a:solidFill>
                      <a:srgbClr val="FFC91D"/>
                    </a:solidFill>
                  </a:tcPr>
                </a:tc>
                <a:tc>
                  <a:txBody>
                    <a:bodyPr/>
                    <a:lstStyle/>
                    <a:p>
                      <a:r>
                        <a:rPr lang="en-GB" sz="1300" b="1" dirty="0" smtClean="0">
                          <a:solidFill>
                            <a:schemeClr val="tx1"/>
                          </a:solidFill>
                          <a:latin typeface="Arial" pitchFamily="34" charset="0"/>
                          <a:cs typeface="Arial" pitchFamily="34" charset="0"/>
                        </a:rPr>
                        <a:t>Surface area (km</a:t>
                      </a:r>
                      <a:r>
                        <a:rPr lang="en-GB" sz="1300" b="1" baseline="30000" dirty="0" smtClean="0">
                          <a:solidFill>
                            <a:schemeClr val="tx1"/>
                          </a:solidFill>
                          <a:latin typeface="Arial" pitchFamily="34" charset="0"/>
                          <a:cs typeface="Arial" pitchFamily="34" charset="0"/>
                        </a:rPr>
                        <a:t>2</a:t>
                      </a:r>
                      <a:r>
                        <a:rPr lang="en-GB" sz="1300" b="1" dirty="0" smtClean="0">
                          <a:solidFill>
                            <a:schemeClr val="tx1"/>
                          </a:solidFill>
                          <a:latin typeface="Arial" pitchFamily="34" charset="0"/>
                          <a:cs typeface="Arial" pitchFamily="34" charset="0"/>
                        </a:rPr>
                        <a:t>)</a:t>
                      </a:r>
                      <a:endParaRPr lang="en-GB" sz="1300" b="1" dirty="0">
                        <a:solidFill>
                          <a:schemeClr val="tx1"/>
                        </a:solidFill>
                        <a:latin typeface="Arial" pitchFamily="34" charset="0"/>
                        <a:cs typeface="Arial" pitchFamily="34" charset="0"/>
                      </a:endParaRPr>
                    </a:p>
                  </a:txBody>
                  <a:tcPr>
                    <a:solidFill>
                      <a:srgbClr val="FFC91D"/>
                    </a:solidFill>
                  </a:tcPr>
                </a:tc>
                <a:tc>
                  <a:txBody>
                    <a:bodyPr/>
                    <a:lstStyle/>
                    <a:p>
                      <a:r>
                        <a:rPr lang="en-GB" sz="1300" b="1" dirty="0" smtClean="0">
                          <a:solidFill>
                            <a:schemeClr val="tx1"/>
                          </a:solidFill>
                          <a:latin typeface="Arial" pitchFamily="34" charset="0"/>
                          <a:cs typeface="Arial" pitchFamily="34" charset="0"/>
                        </a:rPr>
                        <a:t>Percentage area (%)</a:t>
                      </a:r>
                      <a:endParaRPr lang="en-GB" sz="1300" b="1" dirty="0">
                        <a:solidFill>
                          <a:schemeClr val="tx1"/>
                        </a:solidFill>
                        <a:latin typeface="Arial" pitchFamily="34" charset="0"/>
                        <a:cs typeface="Arial" pitchFamily="34" charset="0"/>
                      </a:endParaRPr>
                    </a:p>
                  </a:txBody>
                  <a:tcPr>
                    <a:solidFill>
                      <a:srgbClr val="FFC91D"/>
                    </a:solidFill>
                  </a:tcPr>
                </a:tc>
                <a:tc>
                  <a:txBody>
                    <a:bodyPr/>
                    <a:lstStyle/>
                    <a:p>
                      <a:r>
                        <a:rPr lang="en-GB" sz="1300" b="1" dirty="0" smtClean="0">
                          <a:solidFill>
                            <a:schemeClr val="tx1"/>
                          </a:solidFill>
                          <a:latin typeface="Arial" pitchFamily="34" charset="0"/>
                          <a:cs typeface="Arial" pitchFamily="34" charset="0"/>
                        </a:rPr>
                        <a:t>Surface area near reefs (km</a:t>
                      </a:r>
                      <a:r>
                        <a:rPr lang="en-GB" sz="1300" b="1" baseline="30000" dirty="0" smtClean="0">
                          <a:solidFill>
                            <a:schemeClr val="tx1"/>
                          </a:solidFill>
                          <a:latin typeface="Arial" pitchFamily="34" charset="0"/>
                          <a:cs typeface="Arial" pitchFamily="34" charset="0"/>
                        </a:rPr>
                        <a:t>2</a:t>
                      </a:r>
                      <a:r>
                        <a:rPr lang="en-GB" sz="1300" b="1" dirty="0" smtClean="0">
                          <a:solidFill>
                            <a:schemeClr val="tx1"/>
                          </a:solidFill>
                          <a:latin typeface="Arial" pitchFamily="34" charset="0"/>
                          <a:cs typeface="Arial" pitchFamily="34" charset="0"/>
                        </a:rPr>
                        <a:t>)</a:t>
                      </a:r>
                      <a:endParaRPr lang="en-GB" sz="1300" b="1" dirty="0">
                        <a:solidFill>
                          <a:schemeClr val="tx1"/>
                        </a:solidFill>
                        <a:latin typeface="Arial" pitchFamily="34" charset="0"/>
                        <a:cs typeface="Arial" pitchFamily="34" charset="0"/>
                      </a:endParaRPr>
                    </a:p>
                  </a:txBody>
                  <a:tcPr>
                    <a:solidFill>
                      <a:srgbClr val="FFC91D"/>
                    </a:solidFill>
                  </a:tcPr>
                </a:tc>
                <a:tc>
                  <a:txBody>
                    <a:bodyPr/>
                    <a:lstStyle/>
                    <a:p>
                      <a:r>
                        <a:rPr lang="en-GB" sz="1300" b="1" dirty="0" smtClean="0">
                          <a:solidFill>
                            <a:schemeClr val="tx1"/>
                          </a:solidFill>
                          <a:latin typeface="Arial" pitchFamily="34" charset="0"/>
                          <a:cs typeface="Arial" pitchFamily="34" charset="0"/>
                        </a:rPr>
                        <a:t>Percentage area near reefs (%)</a:t>
                      </a:r>
                      <a:endParaRPr lang="en-GB" sz="1300" b="1" dirty="0">
                        <a:solidFill>
                          <a:schemeClr val="tx1"/>
                        </a:solidFill>
                        <a:latin typeface="Arial" pitchFamily="34" charset="0"/>
                        <a:cs typeface="Arial" pitchFamily="34" charset="0"/>
                      </a:endParaRPr>
                    </a:p>
                  </a:txBody>
                  <a:tcPr>
                    <a:solidFill>
                      <a:srgbClr val="FFC91D"/>
                    </a:solidFill>
                  </a:tcPr>
                </a:tc>
              </a:tr>
              <a:tr h="370840">
                <a:tc>
                  <a:txBody>
                    <a:bodyPr/>
                    <a:lstStyle/>
                    <a:p>
                      <a:r>
                        <a:rPr lang="en-GB" sz="1300" b="1" dirty="0" smtClean="0">
                          <a:solidFill>
                            <a:srgbClr val="FFC91D"/>
                          </a:solidFill>
                          <a:latin typeface="Arial" pitchFamily="34" charset="0"/>
                          <a:cs typeface="Arial" pitchFamily="34" charset="0"/>
                        </a:rPr>
                        <a:t>Strong mixing  </a:t>
                      </a:r>
                      <a:endParaRPr lang="en-GB" sz="1300" b="1" dirty="0">
                        <a:solidFill>
                          <a:srgbClr val="FFC91D"/>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542,534</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1" dirty="0" smtClean="0">
                          <a:solidFill>
                            <a:srgbClr val="F7C300"/>
                          </a:solidFill>
                          <a:latin typeface="Arial" pitchFamily="34" charset="0"/>
                          <a:cs typeface="Arial" pitchFamily="34" charset="0"/>
                        </a:rPr>
                        <a:t>8.77</a:t>
                      </a:r>
                      <a:endParaRPr lang="en-GB" sz="1300" b="1" dirty="0">
                        <a:solidFill>
                          <a:srgbClr val="F7C300"/>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13,986</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2.8</a:t>
                      </a:r>
                      <a:endParaRPr lang="en-GB" sz="1300" b="0" dirty="0">
                        <a:solidFill>
                          <a:schemeClr val="bg1"/>
                        </a:solidFill>
                        <a:latin typeface="Arial" pitchFamily="34" charset="0"/>
                        <a:cs typeface="Arial" pitchFamily="34" charset="0"/>
                      </a:endParaRPr>
                    </a:p>
                  </a:txBody>
                  <a:tcPr>
                    <a:solidFill>
                      <a:schemeClr val="tx1"/>
                    </a:solidFill>
                  </a:tcPr>
                </a:tc>
              </a:tr>
              <a:tr h="370840">
                <a:tc>
                  <a:txBody>
                    <a:bodyPr/>
                    <a:lstStyle/>
                    <a:p>
                      <a:r>
                        <a:rPr lang="en-GB" sz="1300" b="0" dirty="0" smtClean="0">
                          <a:solidFill>
                            <a:schemeClr val="bg1"/>
                          </a:solidFill>
                          <a:latin typeface="Arial" pitchFamily="34" charset="0"/>
                          <a:cs typeface="Arial" pitchFamily="34" charset="0"/>
                        </a:rPr>
                        <a:t>Upwelling</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76,449</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1.25</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6,752</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1.75</a:t>
                      </a:r>
                      <a:endParaRPr lang="en-GB" sz="1300" b="0" dirty="0">
                        <a:solidFill>
                          <a:schemeClr val="bg1"/>
                        </a:solidFill>
                        <a:latin typeface="Arial" pitchFamily="34" charset="0"/>
                        <a:cs typeface="Arial" pitchFamily="34" charset="0"/>
                      </a:endParaRPr>
                    </a:p>
                  </a:txBody>
                  <a:tcPr>
                    <a:solidFill>
                      <a:schemeClr val="tx1"/>
                    </a:solidFill>
                  </a:tcPr>
                </a:tc>
              </a:tr>
              <a:tr h="370840">
                <a:tc>
                  <a:txBody>
                    <a:bodyPr/>
                    <a:lstStyle/>
                    <a:p>
                      <a:r>
                        <a:rPr lang="en-GB" sz="1300" b="0" dirty="0" smtClean="0">
                          <a:solidFill>
                            <a:schemeClr val="bg1"/>
                          </a:solidFill>
                          <a:latin typeface="Arial" pitchFamily="34" charset="0"/>
                          <a:cs typeface="Arial" pitchFamily="34" charset="0"/>
                        </a:rPr>
                        <a:t>High latitude</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b="0" dirty="0" smtClean="0">
                          <a:solidFill>
                            <a:schemeClr val="bg1"/>
                          </a:solidFill>
                          <a:latin typeface="Arial" pitchFamily="34" charset="0"/>
                          <a:cs typeface="Arial" pitchFamily="34" charset="0"/>
                        </a:rPr>
                        <a:t>224,428</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3.63</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38,779</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10.02</a:t>
                      </a:r>
                      <a:endParaRPr lang="en-GB" sz="1300" b="0" dirty="0">
                        <a:solidFill>
                          <a:schemeClr val="bg1"/>
                        </a:solidFill>
                        <a:latin typeface="Arial" pitchFamily="34" charset="0"/>
                        <a:cs typeface="Arial" pitchFamily="34" charset="0"/>
                      </a:endParaRPr>
                    </a:p>
                  </a:txBody>
                  <a:tcPr>
                    <a:solidFill>
                      <a:schemeClr val="tx1"/>
                    </a:solidFill>
                  </a:tcPr>
                </a:tc>
              </a:tr>
              <a:tr h="370840">
                <a:tc>
                  <a:txBody>
                    <a:bodyPr/>
                    <a:lstStyle/>
                    <a:p>
                      <a:r>
                        <a:rPr lang="en-GB" sz="1300" b="0" dirty="0" smtClean="0">
                          <a:solidFill>
                            <a:schemeClr val="bg1"/>
                          </a:solidFill>
                          <a:latin typeface="Arial" pitchFamily="34" charset="0"/>
                          <a:cs typeface="Arial" pitchFamily="34" charset="0"/>
                        </a:rPr>
                        <a:t>Mixed</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b="0" dirty="0" smtClean="0">
                          <a:solidFill>
                            <a:schemeClr val="bg1"/>
                          </a:solidFill>
                          <a:latin typeface="Arial" pitchFamily="34" charset="0"/>
                          <a:cs typeface="Arial" pitchFamily="34" charset="0"/>
                        </a:rPr>
                        <a:t>12,067</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0.20</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190</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0.04</a:t>
                      </a:r>
                      <a:endParaRPr lang="en-GB" sz="1300" b="0" dirty="0">
                        <a:solidFill>
                          <a:schemeClr val="bg1"/>
                        </a:solidFill>
                        <a:latin typeface="Arial" pitchFamily="34" charset="0"/>
                        <a:cs typeface="Arial" pitchFamily="34" charset="0"/>
                      </a:endParaRPr>
                    </a:p>
                  </a:txBody>
                  <a:tcPr>
                    <a:solidFill>
                      <a:schemeClr val="tx1"/>
                    </a:solidFill>
                  </a:tcPr>
                </a:tc>
              </a:tr>
            </a:tbl>
          </a:graphicData>
        </a:graphic>
      </p:graphicFrame>
      <p:graphicFrame>
        <p:nvGraphicFramePr>
          <p:cNvPr id="31" name="Table 30"/>
          <p:cNvGraphicFramePr>
            <a:graphicFrameLocks noGrp="1"/>
          </p:cNvGraphicFramePr>
          <p:nvPr>
            <p:extLst>
              <p:ext uri="{D42A27DB-BD31-4B8C-83A1-F6EECF244321}">
                <p14:modId xmlns="" xmlns:p14="http://schemas.microsoft.com/office/powerpoint/2010/main" val="3159811805"/>
              </p:ext>
            </p:extLst>
          </p:nvPr>
        </p:nvGraphicFramePr>
        <p:xfrm>
          <a:off x="1403648" y="1169928"/>
          <a:ext cx="6336704" cy="1971040"/>
        </p:xfrm>
        <a:graphic>
          <a:graphicData uri="http://schemas.openxmlformats.org/drawingml/2006/table">
            <a:tbl>
              <a:tblPr firstRow="1" bandRow="1">
                <a:tableStyleId>{073A0DAA-6AF3-43AB-8588-CEC1D06C72B9}</a:tableStyleId>
              </a:tblPr>
              <a:tblGrid>
                <a:gridCol w="1296144"/>
                <a:gridCol w="1008112"/>
                <a:gridCol w="1080120"/>
                <a:gridCol w="1440160"/>
                <a:gridCol w="1512168"/>
              </a:tblGrid>
              <a:tr h="370840">
                <a:tc>
                  <a:txBody>
                    <a:bodyPr/>
                    <a:lstStyle/>
                    <a:p>
                      <a:r>
                        <a:rPr lang="en-GB" sz="1300" b="1" dirty="0" smtClean="0">
                          <a:solidFill>
                            <a:schemeClr val="tx1"/>
                          </a:solidFill>
                          <a:latin typeface="Arial" pitchFamily="34" charset="0"/>
                          <a:cs typeface="Arial" pitchFamily="34" charset="0"/>
                        </a:rPr>
                        <a:t>Refuge</a:t>
                      </a:r>
                      <a:endParaRPr lang="en-GB" sz="1300" b="1" dirty="0">
                        <a:solidFill>
                          <a:schemeClr val="tx1"/>
                        </a:solidFill>
                        <a:latin typeface="Arial" pitchFamily="34" charset="0"/>
                        <a:cs typeface="Arial" pitchFamily="34" charset="0"/>
                      </a:endParaRPr>
                    </a:p>
                  </a:txBody>
                  <a:tcPr>
                    <a:solidFill>
                      <a:srgbClr val="FFC91D"/>
                    </a:solidFill>
                  </a:tcPr>
                </a:tc>
                <a:tc>
                  <a:txBody>
                    <a:bodyPr/>
                    <a:lstStyle/>
                    <a:p>
                      <a:r>
                        <a:rPr lang="en-GB" sz="1300" b="1" dirty="0" smtClean="0">
                          <a:solidFill>
                            <a:schemeClr val="tx1"/>
                          </a:solidFill>
                          <a:latin typeface="Arial" pitchFamily="34" charset="0"/>
                          <a:cs typeface="Arial" pitchFamily="34" charset="0"/>
                        </a:rPr>
                        <a:t>Surface area (km</a:t>
                      </a:r>
                      <a:r>
                        <a:rPr lang="en-GB" sz="1300" b="1" baseline="30000" dirty="0" smtClean="0">
                          <a:solidFill>
                            <a:schemeClr val="tx1"/>
                          </a:solidFill>
                          <a:latin typeface="Arial" pitchFamily="34" charset="0"/>
                          <a:cs typeface="Arial" pitchFamily="34" charset="0"/>
                        </a:rPr>
                        <a:t>2</a:t>
                      </a:r>
                      <a:r>
                        <a:rPr lang="en-GB" sz="1300" b="1" dirty="0" smtClean="0">
                          <a:solidFill>
                            <a:schemeClr val="tx1"/>
                          </a:solidFill>
                          <a:latin typeface="Arial" pitchFamily="34" charset="0"/>
                          <a:cs typeface="Arial" pitchFamily="34" charset="0"/>
                        </a:rPr>
                        <a:t>)</a:t>
                      </a:r>
                      <a:endParaRPr lang="en-GB" sz="1300" b="1" dirty="0">
                        <a:solidFill>
                          <a:schemeClr val="tx1"/>
                        </a:solidFill>
                        <a:latin typeface="Arial" pitchFamily="34" charset="0"/>
                        <a:cs typeface="Arial" pitchFamily="34" charset="0"/>
                      </a:endParaRPr>
                    </a:p>
                  </a:txBody>
                  <a:tcPr>
                    <a:solidFill>
                      <a:srgbClr val="FFC91D"/>
                    </a:solidFill>
                  </a:tcPr>
                </a:tc>
                <a:tc>
                  <a:txBody>
                    <a:bodyPr/>
                    <a:lstStyle/>
                    <a:p>
                      <a:r>
                        <a:rPr lang="en-GB" sz="1300" b="1" dirty="0" smtClean="0">
                          <a:solidFill>
                            <a:schemeClr val="tx1"/>
                          </a:solidFill>
                          <a:latin typeface="Arial" pitchFamily="34" charset="0"/>
                          <a:cs typeface="Arial" pitchFamily="34" charset="0"/>
                        </a:rPr>
                        <a:t>Percentage area (%)</a:t>
                      </a:r>
                      <a:endParaRPr lang="en-GB" sz="1300" b="1" dirty="0">
                        <a:solidFill>
                          <a:schemeClr val="tx1"/>
                        </a:solidFill>
                        <a:latin typeface="Arial" pitchFamily="34" charset="0"/>
                        <a:cs typeface="Arial" pitchFamily="34" charset="0"/>
                      </a:endParaRPr>
                    </a:p>
                  </a:txBody>
                  <a:tcPr>
                    <a:solidFill>
                      <a:srgbClr val="FFC91D"/>
                    </a:solidFill>
                  </a:tcPr>
                </a:tc>
                <a:tc>
                  <a:txBody>
                    <a:bodyPr/>
                    <a:lstStyle/>
                    <a:p>
                      <a:r>
                        <a:rPr lang="en-GB" sz="1300" b="1" dirty="0" smtClean="0">
                          <a:solidFill>
                            <a:schemeClr val="tx1"/>
                          </a:solidFill>
                          <a:latin typeface="Arial" pitchFamily="34" charset="0"/>
                          <a:cs typeface="Arial" pitchFamily="34" charset="0"/>
                        </a:rPr>
                        <a:t>Surface area near reefs (km</a:t>
                      </a:r>
                      <a:r>
                        <a:rPr lang="en-GB" sz="1300" b="1" baseline="30000" dirty="0" smtClean="0">
                          <a:solidFill>
                            <a:schemeClr val="tx1"/>
                          </a:solidFill>
                          <a:latin typeface="Arial" pitchFamily="34" charset="0"/>
                          <a:cs typeface="Arial" pitchFamily="34" charset="0"/>
                        </a:rPr>
                        <a:t>2</a:t>
                      </a:r>
                      <a:r>
                        <a:rPr lang="en-GB" sz="1300" b="1" dirty="0" smtClean="0">
                          <a:solidFill>
                            <a:schemeClr val="tx1"/>
                          </a:solidFill>
                          <a:latin typeface="Arial" pitchFamily="34" charset="0"/>
                          <a:cs typeface="Arial" pitchFamily="34" charset="0"/>
                        </a:rPr>
                        <a:t>)</a:t>
                      </a:r>
                      <a:endParaRPr lang="en-GB" sz="1300" b="1" dirty="0">
                        <a:solidFill>
                          <a:schemeClr val="tx1"/>
                        </a:solidFill>
                        <a:latin typeface="Arial" pitchFamily="34" charset="0"/>
                        <a:cs typeface="Arial" pitchFamily="34" charset="0"/>
                      </a:endParaRPr>
                    </a:p>
                  </a:txBody>
                  <a:tcPr>
                    <a:solidFill>
                      <a:srgbClr val="FFC91D"/>
                    </a:solidFill>
                  </a:tcPr>
                </a:tc>
                <a:tc>
                  <a:txBody>
                    <a:bodyPr/>
                    <a:lstStyle/>
                    <a:p>
                      <a:r>
                        <a:rPr lang="en-GB" sz="1300" b="1" dirty="0" smtClean="0">
                          <a:solidFill>
                            <a:schemeClr val="tx1"/>
                          </a:solidFill>
                          <a:latin typeface="Arial" pitchFamily="34" charset="0"/>
                          <a:cs typeface="Arial" pitchFamily="34" charset="0"/>
                        </a:rPr>
                        <a:t>Percentage area near reefs (%)</a:t>
                      </a:r>
                      <a:endParaRPr lang="en-GB" sz="1300" b="1" dirty="0">
                        <a:solidFill>
                          <a:schemeClr val="tx1"/>
                        </a:solidFill>
                        <a:latin typeface="Arial" pitchFamily="34" charset="0"/>
                        <a:cs typeface="Arial" pitchFamily="34" charset="0"/>
                      </a:endParaRPr>
                    </a:p>
                  </a:txBody>
                  <a:tcPr>
                    <a:solidFill>
                      <a:srgbClr val="FFC91D"/>
                    </a:solidFill>
                  </a:tcPr>
                </a:tc>
              </a:tr>
              <a:tr h="370840">
                <a:tc>
                  <a:txBody>
                    <a:bodyPr/>
                    <a:lstStyle/>
                    <a:p>
                      <a:r>
                        <a:rPr lang="en-GB" sz="1300" b="0" dirty="0" smtClean="0">
                          <a:solidFill>
                            <a:schemeClr val="bg1"/>
                          </a:solidFill>
                          <a:latin typeface="Arial" pitchFamily="34" charset="0"/>
                          <a:cs typeface="Arial" pitchFamily="34" charset="0"/>
                        </a:rPr>
                        <a:t>Strong mixing  </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542,534</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8.77</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13,986</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2.8</a:t>
                      </a:r>
                      <a:endParaRPr lang="en-GB" sz="1300" b="0" dirty="0">
                        <a:solidFill>
                          <a:schemeClr val="bg1"/>
                        </a:solidFill>
                        <a:latin typeface="Arial" pitchFamily="34" charset="0"/>
                        <a:cs typeface="Arial" pitchFamily="34" charset="0"/>
                      </a:endParaRPr>
                    </a:p>
                  </a:txBody>
                  <a:tcPr>
                    <a:solidFill>
                      <a:schemeClr val="tx1"/>
                    </a:solidFill>
                  </a:tcPr>
                </a:tc>
              </a:tr>
              <a:tr h="370840">
                <a:tc>
                  <a:txBody>
                    <a:bodyPr/>
                    <a:lstStyle/>
                    <a:p>
                      <a:r>
                        <a:rPr lang="en-GB" sz="1300" b="0" dirty="0" smtClean="0">
                          <a:solidFill>
                            <a:schemeClr val="bg1"/>
                          </a:solidFill>
                          <a:latin typeface="Arial" pitchFamily="34" charset="0"/>
                          <a:cs typeface="Arial" pitchFamily="34" charset="0"/>
                        </a:rPr>
                        <a:t>Upwelling</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76,449</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1.25</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6,752</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1.75</a:t>
                      </a:r>
                      <a:endParaRPr lang="en-GB" sz="1300" b="0" dirty="0">
                        <a:solidFill>
                          <a:schemeClr val="bg1"/>
                        </a:solidFill>
                        <a:latin typeface="Arial" pitchFamily="34" charset="0"/>
                        <a:cs typeface="Arial" pitchFamily="34" charset="0"/>
                      </a:endParaRPr>
                    </a:p>
                  </a:txBody>
                  <a:tcPr>
                    <a:solidFill>
                      <a:schemeClr val="tx1"/>
                    </a:solidFill>
                  </a:tcPr>
                </a:tc>
              </a:tr>
              <a:tr h="370840">
                <a:tc>
                  <a:txBody>
                    <a:bodyPr/>
                    <a:lstStyle/>
                    <a:p>
                      <a:r>
                        <a:rPr lang="en-GB" sz="1300" b="1" dirty="0" smtClean="0">
                          <a:solidFill>
                            <a:srgbClr val="FFC91D"/>
                          </a:solidFill>
                          <a:latin typeface="Arial" pitchFamily="34" charset="0"/>
                          <a:cs typeface="Arial" pitchFamily="34" charset="0"/>
                        </a:rPr>
                        <a:t>High latitude</a:t>
                      </a:r>
                      <a:endParaRPr lang="en-GB" sz="1300" b="1" dirty="0">
                        <a:solidFill>
                          <a:srgbClr val="FFC91D"/>
                        </a:solidFill>
                        <a:latin typeface="Arial" pitchFamily="34" charset="0"/>
                        <a:cs typeface="Arial" pitchFamily="34" charset="0"/>
                      </a:endParaRPr>
                    </a:p>
                  </a:txBody>
                  <a:tcPr>
                    <a:solidFill>
                      <a:schemeClr val="tx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b="0" dirty="0" smtClean="0">
                          <a:solidFill>
                            <a:schemeClr val="bg1"/>
                          </a:solidFill>
                          <a:latin typeface="Arial" pitchFamily="34" charset="0"/>
                          <a:cs typeface="Arial" pitchFamily="34" charset="0"/>
                        </a:rPr>
                        <a:t>224,428</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3.63</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38,779</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1" dirty="0" smtClean="0">
                          <a:solidFill>
                            <a:srgbClr val="FFC91D"/>
                          </a:solidFill>
                          <a:latin typeface="Arial" pitchFamily="34" charset="0"/>
                          <a:cs typeface="Arial" pitchFamily="34" charset="0"/>
                        </a:rPr>
                        <a:t>10.02</a:t>
                      </a:r>
                      <a:endParaRPr lang="en-GB" sz="1300" b="1" dirty="0">
                        <a:solidFill>
                          <a:srgbClr val="FFC91D"/>
                        </a:solidFill>
                        <a:latin typeface="Arial" pitchFamily="34" charset="0"/>
                        <a:cs typeface="Arial" pitchFamily="34" charset="0"/>
                      </a:endParaRPr>
                    </a:p>
                  </a:txBody>
                  <a:tcPr>
                    <a:solidFill>
                      <a:schemeClr val="tx1"/>
                    </a:solidFill>
                  </a:tcPr>
                </a:tc>
              </a:tr>
              <a:tr h="370840">
                <a:tc>
                  <a:txBody>
                    <a:bodyPr/>
                    <a:lstStyle/>
                    <a:p>
                      <a:r>
                        <a:rPr lang="en-GB" sz="1300" b="0" dirty="0" smtClean="0">
                          <a:solidFill>
                            <a:schemeClr val="bg1"/>
                          </a:solidFill>
                          <a:latin typeface="Arial" pitchFamily="34" charset="0"/>
                          <a:cs typeface="Arial" pitchFamily="34" charset="0"/>
                        </a:rPr>
                        <a:t>Mixed</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b="0" dirty="0" smtClean="0">
                          <a:solidFill>
                            <a:schemeClr val="bg1"/>
                          </a:solidFill>
                          <a:latin typeface="Arial" pitchFamily="34" charset="0"/>
                          <a:cs typeface="Arial" pitchFamily="34" charset="0"/>
                        </a:rPr>
                        <a:t>12,067</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0.20</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190</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0.04</a:t>
                      </a:r>
                      <a:endParaRPr lang="en-GB" sz="1300" b="0" dirty="0">
                        <a:solidFill>
                          <a:schemeClr val="bg1"/>
                        </a:solidFill>
                        <a:latin typeface="Arial" pitchFamily="34" charset="0"/>
                        <a:cs typeface="Arial" pitchFamily="34" charset="0"/>
                      </a:endParaRPr>
                    </a:p>
                  </a:txBody>
                  <a:tcPr>
                    <a:solidFill>
                      <a:schemeClr val="tx1"/>
                    </a:solidFill>
                  </a:tcPr>
                </a:tc>
              </a:tr>
            </a:tbl>
          </a:graphicData>
        </a:graphic>
      </p:graphicFrame>
      <p:pic>
        <p:nvPicPr>
          <p:cNvPr id="35" name="Picture 34" descr="refugia.png"/>
          <p:cNvPicPr>
            <a:picLocks noChangeAspect="1"/>
          </p:cNvPicPr>
          <p:nvPr/>
        </p:nvPicPr>
        <p:blipFill>
          <a:blip r:embed="rId3" cstate="print"/>
          <a:stretch>
            <a:fillRect/>
          </a:stretch>
        </p:blipFill>
        <p:spPr>
          <a:xfrm>
            <a:off x="1763688" y="3284984"/>
            <a:ext cx="5199606" cy="3096344"/>
          </a:xfrm>
          <a:prstGeom prst="rect">
            <a:avLst/>
          </a:prstGeom>
        </p:spPr>
      </p:pic>
      <p:graphicFrame>
        <p:nvGraphicFramePr>
          <p:cNvPr id="13" name="Table 12"/>
          <p:cNvGraphicFramePr>
            <a:graphicFrameLocks noGrp="1"/>
          </p:cNvGraphicFramePr>
          <p:nvPr>
            <p:extLst>
              <p:ext uri="{D42A27DB-BD31-4B8C-83A1-F6EECF244321}">
                <p14:modId xmlns="" xmlns:p14="http://schemas.microsoft.com/office/powerpoint/2010/main" val="3206688488"/>
              </p:ext>
            </p:extLst>
          </p:nvPr>
        </p:nvGraphicFramePr>
        <p:xfrm>
          <a:off x="1403648" y="1169928"/>
          <a:ext cx="6336704" cy="1971040"/>
        </p:xfrm>
        <a:graphic>
          <a:graphicData uri="http://schemas.openxmlformats.org/drawingml/2006/table">
            <a:tbl>
              <a:tblPr firstRow="1" bandRow="1">
                <a:tableStyleId>{073A0DAA-6AF3-43AB-8588-CEC1D06C72B9}</a:tableStyleId>
              </a:tblPr>
              <a:tblGrid>
                <a:gridCol w="1296144"/>
                <a:gridCol w="1008112"/>
                <a:gridCol w="1080120"/>
                <a:gridCol w="1440160"/>
                <a:gridCol w="1512168"/>
              </a:tblGrid>
              <a:tr h="370840">
                <a:tc>
                  <a:txBody>
                    <a:bodyPr/>
                    <a:lstStyle/>
                    <a:p>
                      <a:r>
                        <a:rPr lang="en-GB" sz="1300" b="1" dirty="0" smtClean="0">
                          <a:solidFill>
                            <a:schemeClr val="tx1"/>
                          </a:solidFill>
                          <a:latin typeface="Arial" pitchFamily="34" charset="0"/>
                          <a:cs typeface="Arial" pitchFamily="34" charset="0"/>
                        </a:rPr>
                        <a:t>Refuge</a:t>
                      </a:r>
                      <a:endParaRPr lang="en-GB" sz="1300" b="1" dirty="0">
                        <a:solidFill>
                          <a:schemeClr val="tx1"/>
                        </a:solidFill>
                        <a:latin typeface="Arial" pitchFamily="34" charset="0"/>
                        <a:cs typeface="Arial" pitchFamily="34" charset="0"/>
                      </a:endParaRPr>
                    </a:p>
                  </a:txBody>
                  <a:tcPr>
                    <a:solidFill>
                      <a:srgbClr val="FFC91D"/>
                    </a:solidFill>
                  </a:tcPr>
                </a:tc>
                <a:tc>
                  <a:txBody>
                    <a:bodyPr/>
                    <a:lstStyle/>
                    <a:p>
                      <a:r>
                        <a:rPr lang="en-GB" sz="1300" b="1" dirty="0" smtClean="0">
                          <a:solidFill>
                            <a:schemeClr val="tx1"/>
                          </a:solidFill>
                          <a:latin typeface="Arial" pitchFamily="34" charset="0"/>
                          <a:cs typeface="Arial" pitchFamily="34" charset="0"/>
                        </a:rPr>
                        <a:t>Surface area (km</a:t>
                      </a:r>
                      <a:r>
                        <a:rPr lang="en-GB" sz="1300" b="1" baseline="30000" dirty="0" smtClean="0">
                          <a:solidFill>
                            <a:schemeClr val="tx1"/>
                          </a:solidFill>
                          <a:latin typeface="Arial" pitchFamily="34" charset="0"/>
                          <a:cs typeface="Arial" pitchFamily="34" charset="0"/>
                        </a:rPr>
                        <a:t>2</a:t>
                      </a:r>
                      <a:r>
                        <a:rPr lang="en-GB" sz="1300" b="1" dirty="0" smtClean="0">
                          <a:solidFill>
                            <a:schemeClr val="tx1"/>
                          </a:solidFill>
                          <a:latin typeface="Arial" pitchFamily="34" charset="0"/>
                          <a:cs typeface="Arial" pitchFamily="34" charset="0"/>
                        </a:rPr>
                        <a:t>)</a:t>
                      </a:r>
                      <a:endParaRPr lang="en-GB" sz="1300" b="1" dirty="0">
                        <a:solidFill>
                          <a:schemeClr val="tx1"/>
                        </a:solidFill>
                        <a:latin typeface="Arial" pitchFamily="34" charset="0"/>
                        <a:cs typeface="Arial" pitchFamily="34" charset="0"/>
                      </a:endParaRPr>
                    </a:p>
                  </a:txBody>
                  <a:tcPr>
                    <a:solidFill>
                      <a:srgbClr val="FFC91D"/>
                    </a:solidFill>
                  </a:tcPr>
                </a:tc>
                <a:tc>
                  <a:txBody>
                    <a:bodyPr/>
                    <a:lstStyle/>
                    <a:p>
                      <a:r>
                        <a:rPr lang="en-GB" sz="1300" b="1" dirty="0" smtClean="0">
                          <a:solidFill>
                            <a:schemeClr val="tx1"/>
                          </a:solidFill>
                          <a:latin typeface="Arial" pitchFamily="34" charset="0"/>
                          <a:cs typeface="Arial" pitchFamily="34" charset="0"/>
                        </a:rPr>
                        <a:t>Percentage area (%)</a:t>
                      </a:r>
                      <a:endParaRPr lang="en-GB" sz="1300" b="1" dirty="0">
                        <a:solidFill>
                          <a:schemeClr val="tx1"/>
                        </a:solidFill>
                        <a:latin typeface="Arial" pitchFamily="34" charset="0"/>
                        <a:cs typeface="Arial" pitchFamily="34" charset="0"/>
                      </a:endParaRPr>
                    </a:p>
                  </a:txBody>
                  <a:tcPr>
                    <a:solidFill>
                      <a:srgbClr val="FFC91D"/>
                    </a:solidFill>
                  </a:tcPr>
                </a:tc>
                <a:tc>
                  <a:txBody>
                    <a:bodyPr/>
                    <a:lstStyle/>
                    <a:p>
                      <a:r>
                        <a:rPr lang="en-GB" sz="1300" b="1" dirty="0" smtClean="0">
                          <a:solidFill>
                            <a:schemeClr val="tx1"/>
                          </a:solidFill>
                          <a:latin typeface="Arial" pitchFamily="34" charset="0"/>
                          <a:cs typeface="Arial" pitchFamily="34" charset="0"/>
                        </a:rPr>
                        <a:t>Surface area near reefs (km</a:t>
                      </a:r>
                      <a:r>
                        <a:rPr lang="en-GB" sz="1300" b="1" baseline="30000" dirty="0" smtClean="0">
                          <a:solidFill>
                            <a:schemeClr val="tx1"/>
                          </a:solidFill>
                          <a:latin typeface="Arial" pitchFamily="34" charset="0"/>
                          <a:cs typeface="Arial" pitchFamily="34" charset="0"/>
                        </a:rPr>
                        <a:t>2</a:t>
                      </a:r>
                      <a:r>
                        <a:rPr lang="en-GB" sz="1300" b="1" dirty="0" smtClean="0">
                          <a:solidFill>
                            <a:schemeClr val="tx1"/>
                          </a:solidFill>
                          <a:latin typeface="Arial" pitchFamily="34" charset="0"/>
                          <a:cs typeface="Arial" pitchFamily="34" charset="0"/>
                        </a:rPr>
                        <a:t>)</a:t>
                      </a:r>
                      <a:endParaRPr lang="en-GB" sz="1300" b="1" dirty="0">
                        <a:solidFill>
                          <a:schemeClr val="tx1"/>
                        </a:solidFill>
                        <a:latin typeface="Arial" pitchFamily="34" charset="0"/>
                        <a:cs typeface="Arial" pitchFamily="34" charset="0"/>
                      </a:endParaRPr>
                    </a:p>
                  </a:txBody>
                  <a:tcPr>
                    <a:solidFill>
                      <a:srgbClr val="FFC91D"/>
                    </a:solidFill>
                  </a:tcPr>
                </a:tc>
                <a:tc>
                  <a:txBody>
                    <a:bodyPr/>
                    <a:lstStyle/>
                    <a:p>
                      <a:r>
                        <a:rPr lang="en-GB" sz="1300" b="1" dirty="0" smtClean="0">
                          <a:solidFill>
                            <a:schemeClr val="tx1"/>
                          </a:solidFill>
                          <a:latin typeface="Arial" pitchFamily="34" charset="0"/>
                          <a:cs typeface="Arial" pitchFamily="34" charset="0"/>
                        </a:rPr>
                        <a:t>Percentage area near reefs (%)</a:t>
                      </a:r>
                      <a:endParaRPr lang="en-GB" sz="1300" b="1" dirty="0">
                        <a:solidFill>
                          <a:schemeClr val="tx1"/>
                        </a:solidFill>
                        <a:latin typeface="Arial" pitchFamily="34" charset="0"/>
                        <a:cs typeface="Arial" pitchFamily="34" charset="0"/>
                      </a:endParaRPr>
                    </a:p>
                  </a:txBody>
                  <a:tcPr>
                    <a:solidFill>
                      <a:srgbClr val="FFC91D"/>
                    </a:solidFill>
                  </a:tcPr>
                </a:tc>
              </a:tr>
              <a:tr h="370840">
                <a:tc>
                  <a:txBody>
                    <a:bodyPr/>
                    <a:lstStyle/>
                    <a:p>
                      <a:r>
                        <a:rPr lang="en-GB" sz="1300" b="0" dirty="0" smtClean="0">
                          <a:solidFill>
                            <a:schemeClr val="bg1"/>
                          </a:solidFill>
                          <a:latin typeface="Arial" pitchFamily="34" charset="0"/>
                          <a:cs typeface="Arial" pitchFamily="34" charset="0"/>
                        </a:rPr>
                        <a:t>Strong mixing  </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542,534</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8.77</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13,986</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2.8</a:t>
                      </a:r>
                      <a:endParaRPr lang="en-GB" sz="1300" b="0" dirty="0">
                        <a:solidFill>
                          <a:schemeClr val="bg1"/>
                        </a:solidFill>
                        <a:latin typeface="Arial" pitchFamily="34" charset="0"/>
                        <a:cs typeface="Arial" pitchFamily="34" charset="0"/>
                      </a:endParaRPr>
                    </a:p>
                  </a:txBody>
                  <a:tcPr>
                    <a:solidFill>
                      <a:schemeClr val="tx1"/>
                    </a:solidFill>
                  </a:tcPr>
                </a:tc>
              </a:tr>
              <a:tr h="370840">
                <a:tc>
                  <a:txBody>
                    <a:bodyPr/>
                    <a:lstStyle/>
                    <a:p>
                      <a:r>
                        <a:rPr lang="en-GB" sz="1300" b="0" dirty="0" smtClean="0">
                          <a:solidFill>
                            <a:schemeClr val="bg1"/>
                          </a:solidFill>
                          <a:latin typeface="Arial" pitchFamily="34" charset="0"/>
                          <a:cs typeface="Arial" pitchFamily="34" charset="0"/>
                        </a:rPr>
                        <a:t>Upwelling</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76,449</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1.25</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6,752</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1.75</a:t>
                      </a:r>
                      <a:endParaRPr lang="en-GB" sz="1300" b="0" dirty="0">
                        <a:solidFill>
                          <a:schemeClr val="bg1"/>
                        </a:solidFill>
                        <a:latin typeface="Arial" pitchFamily="34" charset="0"/>
                        <a:cs typeface="Arial" pitchFamily="34" charset="0"/>
                      </a:endParaRPr>
                    </a:p>
                  </a:txBody>
                  <a:tcPr>
                    <a:solidFill>
                      <a:schemeClr val="tx1"/>
                    </a:solidFill>
                  </a:tcPr>
                </a:tc>
              </a:tr>
              <a:tr h="370840">
                <a:tc>
                  <a:txBody>
                    <a:bodyPr/>
                    <a:lstStyle/>
                    <a:p>
                      <a:r>
                        <a:rPr lang="en-GB" sz="1300" b="0" dirty="0" smtClean="0">
                          <a:solidFill>
                            <a:schemeClr val="bg1"/>
                          </a:solidFill>
                          <a:latin typeface="Arial" pitchFamily="34" charset="0"/>
                          <a:cs typeface="Arial" pitchFamily="34" charset="0"/>
                        </a:rPr>
                        <a:t>High latitude</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b="0" dirty="0" smtClean="0">
                          <a:solidFill>
                            <a:schemeClr val="bg1"/>
                          </a:solidFill>
                          <a:latin typeface="Arial" pitchFamily="34" charset="0"/>
                          <a:cs typeface="Arial" pitchFamily="34" charset="0"/>
                        </a:rPr>
                        <a:t>224,428</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3.63</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38,779</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10.02</a:t>
                      </a:r>
                      <a:endParaRPr lang="en-GB" sz="1300" b="0" dirty="0">
                        <a:solidFill>
                          <a:schemeClr val="bg1"/>
                        </a:solidFill>
                        <a:latin typeface="Arial" pitchFamily="34" charset="0"/>
                        <a:cs typeface="Arial" pitchFamily="34" charset="0"/>
                      </a:endParaRPr>
                    </a:p>
                  </a:txBody>
                  <a:tcPr>
                    <a:solidFill>
                      <a:schemeClr val="tx1"/>
                    </a:solidFill>
                  </a:tcPr>
                </a:tc>
              </a:tr>
              <a:tr h="370840">
                <a:tc>
                  <a:txBody>
                    <a:bodyPr/>
                    <a:lstStyle/>
                    <a:p>
                      <a:r>
                        <a:rPr lang="en-GB" sz="1300" b="1" dirty="0" smtClean="0">
                          <a:solidFill>
                            <a:srgbClr val="FFC91D"/>
                          </a:solidFill>
                          <a:latin typeface="Arial" pitchFamily="34" charset="0"/>
                          <a:cs typeface="Arial" pitchFamily="34" charset="0"/>
                        </a:rPr>
                        <a:t>Mixed</a:t>
                      </a:r>
                      <a:endParaRPr lang="en-GB" sz="1300" b="1" dirty="0">
                        <a:solidFill>
                          <a:srgbClr val="FFC91D"/>
                        </a:solidFill>
                        <a:latin typeface="Arial" pitchFamily="34" charset="0"/>
                        <a:cs typeface="Arial" pitchFamily="34" charset="0"/>
                      </a:endParaRPr>
                    </a:p>
                  </a:txBody>
                  <a:tcPr>
                    <a:solidFill>
                      <a:schemeClr val="tx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b="0" dirty="0" smtClean="0">
                          <a:solidFill>
                            <a:schemeClr val="bg1"/>
                          </a:solidFill>
                          <a:latin typeface="Arial" pitchFamily="34" charset="0"/>
                          <a:cs typeface="Arial" pitchFamily="34" charset="0"/>
                        </a:rPr>
                        <a:t>12,067</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0.20</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0" dirty="0" smtClean="0">
                          <a:solidFill>
                            <a:schemeClr val="bg1"/>
                          </a:solidFill>
                          <a:latin typeface="Arial" pitchFamily="34" charset="0"/>
                          <a:cs typeface="Arial" pitchFamily="34" charset="0"/>
                        </a:rPr>
                        <a:t>190</a:t>
                      </a:r>
                      <a:endParaRPr lang="en-GB" sz="1300" b="0" dirty="0">
                        <a:solidFill>
                          <a:schemeClr val="bg1"/>
                        </a:solidFill>
                        <a:latin typeface="Arial" pitchFamily="34" charset="0"/>
                        <a:cs typeface="Arial" pitchFamily="34" charset="0"/>
                      </a:endParaRPr>
                    </a:p>
                  </a:txBody>
                  <a:tcPr>
                    <a:solidFill>
                      <a:schemeClr val="tx1"/>
                    </a:solidFill>
                  </a:tcPr>
                </a:tc>
                <a:tc>
                  <a:txBody>
                    <a:bodyPr/>
                    <a:lstStyle/>
                    <a:p>
                      <a:r>
                        <a:rPr lang="en-GB" sz="1300" b="1" dirty="0" smtClean="0">
                          <a:solidFill>
                            <a:srgbClr val="FFC91D"/>
                          </a:solidFill>
                          <a:latin typeface="Arial" pitchFamily="34" charset="0"/>
                          <a:cs typeface="Arial" pitchFamily="34" charset="0"/>
                        </a:rPr>
                        <a:t>0.04</a:t>
                      </a:r>
                      <a:endParaRPr lang="en-GB" sz="1300" b="1" dirty="0">
                        <a:solidFill>
                          <a:srgbClr val="FFC91D"/>
                        </a:solidFill>
                        <a:latin typeface="Arial" pitchFamily="34" charset="0"/>
                        <a:cs typeface="Arial" pitchFamily="34" charset="0"/>
                      </a:endParaRPr>
                    </a:p>
                  </a:txBody>
                  <a:tcPr>
                    <a:solidFill>
                      <a:schemeClr val="tx1"/>
                    </a:solidFill>
                  </a:tcPr>
                </a:tc>
              </a:tr>
            </a:tbl>
          </a:graphicData>
        </a:graphic>
      </p:graphicFrame>
    </p:spTree>
    <p:extLst>
      <p:ext uri="{BB962C8B-B14F-4D97-AF65-F5344CB8AC3E}">
        <p14:creationId xmlns="" xmlns:p14="http://schemas.microsoft.com/office/powerpoint/2010/main" val="4013520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827584" y="836712"/>
            <a:ext cx="7776864" cy="6994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algn="l" defTabSz="831850"/>
            <a:r>
              <a:rPr lang="en-GB" sz="4000" b="1" dirty="0" smtClean="0">
                <a:solidFill>
                  <a:srgbClr val="FFCC00"/>
                </a:solidFill>
                <a:latin typeface="Castellar" pitchFamily="18" charset="0"/>
                <a:cs typeface="Arial" pitchFamily="34" charset="0"/>
              </a:rPr>
              <a:t>Q</a:t>
            </a:r>
            <a:r>
              <a:rPr lang="en-GB" dirty="0" smtClean="0">
                <a:solidFill>
                  <a:srgbClr val="FFCC00"/>
                </a:solidFill>
                <a:latin typeface="Arial" pitchFamily="34" charset="0"/>
                <a:cs typeface="Arial" pitchFamily="34" charset="0"/>
              </a:rPr>
              <a:t>uantifying the extent to which they minimize thermal stress</a:t>
            </a:r>
            <a:endParaRPr lang="en-GB" dirty="0">
              <a:solidFill>
                <a:srgbClr val="8ACFFE"/>
              </a:solidFill>
              <a:latin typeface="Arial" pitchFamily="34" charset="0"/>
              <a:cs typeface="Arial" pitchFamily="34" charset="0"/>
            </a:endParaRPr>
          </a:p>
        </p:txBody>
      </p:sp>
      <p:sp>
        <p:nvSpPr>
          <p:cNvPr id="7" name="Rectangle 6"/>
          <p:cNvSpPr>
            <a:spLocks noChangeArrowheads="1"/>
          </p:cNvSpPr>
          <p:nvPr/>
        </p:nvSpPr>
        <p:spPr bwMode="auto">
          <a:xfrm>
            <a:off x="827584" y="1661015"/>
            <a:ext cx="5616624" cy="360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defTabSz="831850"/>
            <a:r>
              <a:rPr lang="en-GB" dirty="0" smtClean="0">
                <a:solidFill>
                  <a:srgbClr val="FFC000"/>
                </a:solidFill>
                <a:latin typeface="Arial" pitchFamily="34" charset="0"/>
                <a:cs typeface="Arial" pitchFamily="34" charset="0"/>
              </a:rPr>
              <a:t>Dataset: </a:t>
            </a:r>
            <a:r>
              <a:rPr lang="en-GB" dirty="0" smtClean="0">
                <a:solidFill>
                  <a:schemeClr val="bg1"/>
                </a:solidFill>
                <a:latin typeface="Arial" pitchFamily="34" charset="0"/>
                <a:cs typeface="Arial" pitchFamily="34" charset="0"/>
              </a:rPr>
              <a:t>AVHRR Pathfinder v 5.2 (1982-2010), 4 km</a:t>
            </a:r>
          </a:p>
        </p:txBody>
      </p:sp>
      <p:sp>
        <p:nvSpPr>
          <p:cNvPr id="8" name="Rectangle 7"/>
          <p:cNvSpPr>
            <a:spLocks noChangeArrowheads="1"/>
          </p:cNvSpPr>
          <p:nvPr/>
        </p:nvSpPr>
        <p:spPr bwMode="auto">
          <a:xfrm>
            <a:off x="827584" y="2132856"/>
            <a:ext cx="2592288" cy="360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defTabSz="831850"/>
            <a:r>
              <a:rPr lang="en-GB" dirty="0" smtClean="0">
                <a:solidFill>
                  <a:srgbClr val="FFC000"/>
                </a:solidFill>
                <a:latin typeface="Arial" pitchFamily="34" charset="0"/>
                <a:cs typeface="Arial" pitchFamily="34" charset="0"/>
              </a:rPr>
              <a:t>Thermal stress metrics:</a:t>
            </a:r>
            <a:endParaRPr lang="en-GB" dirty="0" smtClean="0">
              <a:solidFill>
                <a:schemeClr val="bg1"/>
              </a:solidFill>
              <a:latin typeface="Arial" pitchFamily="34" charset="0"/>
              <a:cs typeface="Arial" pitchFamily="34" charset="0"/>
            </a:endParaRPr>
          </a:p>
        </p:txBody>
      </p:sp>
      <p:sp>
        <p:nvSpPr>
          <p:cNvPr id="9" name="Rectangle 8"/>
          <p:cNvSpPr>
            <a:spLocks noChangeArrowheads="1"/>
          </p:cNvSpPr>
          <p:nvPr/>
        </p:nvSpPr>
        <p:spPr bwMode="auto">
          <a:xfrm>
            <a:off x="971600" y="5085184"/>
            <a:ext cx="7344816" cy="360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defTabSz="831850"/>
            <a:r>
              <a:rPr lang="en-GB" dirty="0" smtClean="0">
                <a:solidFill>
                  <a:srgbClr val="FFC000"/>
                </a:solidFill>
                <a:latin typeface="Arial" pitchFamily="34" charset="0"/>
                <a:cs typeface="Arial" pitchFamily="34" charset="0"/>
              </a:rPr>
              <a:t>Analysis: </a:t>
            </a:r>
            <a:r>
              <a:rPr lang="en-GB" dirty="0">
                <a:solidFill>
                  <a:schemeClr val="bg1"/>
                </a:solidFill>
                <a:latin typeface="Arial" pitchFamily="34" charset="0"/>
                <a:cs typeface="Arial" pitchFamily="34" charset="0"/>
              </a:rPr>
              <a:t> </a:t>
            </a:r>
            <a:r>
              <a:rPr lang="en-GB" dirty="0" smtClean="0">
                <a:solidFill>
                  <a:schemeClr val="bg1"/>
                </a:solidFill>
                <a:latin typeface="Arial" pitchFamily="34" charset="0"/>
                <a:cs typeface="Arial" pitchFamily="34" charset="0"/>
              </a:rPr>
              <a:t>Thermal stress ~ refugia (0/1) + region (random)</a:t>
            </a:r>
          </a:p>
        </p:txBody>
      </p:sp>
      <p:pic>
        <p:nvPicPr>
          <p:cNvPr id="14" name="Picture 13" descr="timeseries.png"/>
          <p:cNvPicPr>
            <a:picLocks noChangeAspect="1"/>
          </p:cNvPicPr>
          <p:nvPr/>
        </p:nvPicPr>
        <p:blipFill>
          <a:blip r:embed="rId3" cstate="print"/>
          <a:srcRect t="8118" b="10697"/>
          <a:stretch>
            <a:fillRect/>
          </a:stretch>
        </p:blipFill>
        <p:spPr>
          <a:xfrm>
            <a:off x="2843808" y="3212976"/>
            <a:ext cx="3096344" cy="897546"/>
          </a:xfrm>
          <a:prstGeom prst="rect">
            <a:avLst/>
          </a:prstGeom>
        </p:spPr>
      </p:pic>
      <p:grpSp>
        <p:nvGrpSpPr>
          <p:cNvPr id="24" name="Group 23"/>
          <p:cNvGrpSpPr/>
          <p:nvPr/>
        </p:nvGrpSpPr>
        <p:grpSpPr>
          <a:xfrm>
            <a:off x="2339753" y="3275692"/>
            <a:ext cx="5256583" cy="1161420"/>
            <a:chOff x="2339753" y="3356992"/>
            <a:chExt cx="5256583" cy="1161420"/>
          </a:xfrm>
        </p:grpSpPr>
        <p:sp>
          <p:nvSpPr>
            <p:cNvPr id="16" name="Rectangle 15"/>
            <p:cNvSpPr/>
            <p:nvPr/>
          </p:nvSpPr>
          <p:spPr>
            <a:xfrm>
              <a:off x="3779912" y="4149080"/>
              <a:ext cx="620683" cy="369332"/>
            </a:xfrm>
            <a:prstGeom prst="rect">
              <a:avLst/>
            </a:prstGeom>
          </p:spPr>
          <p:txBody>
            <a:bodyPr wrap="none">
              <a:spAutoFit/>
            </a:bodyPr>
            <a:lstStyle/>
            <a:p>
              <a:r>
                <a:rPr lang="en-GB" dirty="0" smtClean="0">
                  <a:solidFill>
                    <a:srgbClr val="FFC000"/>
                  </a:solidFill>
                  <a:latin typeface="Arial" pitchFamily="34" charset="0"/>
                  <a:cs typeface="Arial" pitchFamily="34" charset="0"/>
                </a:rPr>
                <a:t>time</a:t>
              </a:r>
              <a:endParaRPr lang="en-GB" dirty="0"/>
            </a:p>
          </p:txBody>
        </p:sp>
        <p:sp>
          <p:nvSpPr>
            <p:cNvPr id="17" name="Rectangle 16"/>
            <p:cNvSpPr/>
            <p:nvPr/>
          </p:nvSpPr>
          <p:spPr>
            <a:xfrm rot="16200000">
              <a:off x="2207665" y="3561088"/>
              <a:ext cx="633507" cy="369332"/>
            </a:xfrm>
            <a:prstGeom prst="rect">
              <a:avLst/>
            </a:prstGeom>
          </p:spPr>
          <p:txBody>
            <a:bodyPr wrap="none">
              <a:spAutoFit/>
            </a:bodyPr>
            <a:lstStyle/>
            <a:p>
              <a:r>
                <a:rPr lang="en-GB" dirty="0" smtClean="0">
                  <a:solidFill>
                    <a:srgbClr val="FFC000"/>
                  </a:solidFill>
                  <a:latin typeface="Arial" pitchFamily="34" charset="0"/>
                  <a:cs typeface="Arial" pitchFamily="34" charset="0"/>
                </a:rPr>
                <a:t>SST</a:t>
              </a:r>
              <a:endParaRPr lang="en-GB" dirty="0"/>
            </a:p>
          </p:txBody>
        </p:sp>
        <p:cxnSp>
          <p:nvCxnSpPr>
            <p:cNvPr id="19" name="Straight Connector 18"/>
            <p:cNvCxnSpPr/>
            <p:nvPr/>
          </p:nvCxnSpPr>
          <p:spPr>
            <a:xfrm rot="5400000">
              <a:off x="2375756" y="3753036"/>
              <a:ext cx="792088" cy="0"/>
            </a:xfrm>
            <a:prstGeom prst="line">
              <a:avLst/>
            </a:prstGeom>
            <a:ln>
              <a:solidFill>
                <a:srgbClr val="FFC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771800" y="4149080"/>
              <a:ext cx="4824536" cy="9292"/>
            </a:xfrm>
            <a:prstGeom prst="line">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grpSp>
      <p:sp>
        <p:nvSpPr>
          <p:cNvPr id="25" name="Rectangle 24"/>
          <p:cNvSpPr/>
          <p:nvPr/>
        </p:nvSpPr>
        <p:spPr>
          <a:xfrm>
            <a:off x="3419872" y="2132856"/>
            <a:ext cx="2790056" cy="369332"/>
          </a:xfrm>
          <a:prstGeom prst="rect">
            <a:avLst/>
          </a:prstGeom>
        </p:spPr>
        <p:txBody>
          <a:bodyPr wrap="square">
            <a:spAutoFit/>
          </a:bodyPr>
          <a:lstStyle/>
          <a:p>
            <a:pPr defTabSz="831850"/>
            <a:r>
              <a:rPr lang="en-GB" dirty="0" smtClean="0">
                <a:solidFill>
                  <a:schemeClr val="bg1"/>
                </a:solidFill>
                <a:latin typeface="Arial" pitchFamily="34" charset="0"/>
                <a:cs typeface="Arial" pitchFamily="34" charset="0"/>
              </a:rPr>
              <a:t>Chronic stress = MMM</a:t>
            </a:r>
          </a:p>
        </p:txBody>
      </p:sp>
      <p:sp>
        <p:nvSpPr>
          <p:cNvPr id="26" name="Rectangle 25"/>
          <p:cNvSpPr/>
          <p:nvPr/>
        </p:nvSpPr>
        <p:spPr>
          <a:xfrm>
            <a:off x="3419872" y="2492896"/>
            <a:ext cx="2862064" cy="369332"/>
          </a:xfrm>
          <a:prstGeom prst="rect">
            <a:avLst/>
          </a:prstGeom>
        </p:spPr>
        <p:txBody>
          <a:bodyPr wrap="square">
            <a:spAutoFit/>
          </a:bodyPr>
          <a:lstStyle/>
          <a:p>
            <a:pPr defTabSz="831850"/>
            <a:r>
              <a:rPr lang="en-GB" dirty="0" smtClean="0">
                <a:solidFill>
                  <a:schemeClr val="bg1"/>
                </a:solidFill>
                <a:latin typeface="Arial" pitchFamily="34" charset="0"/>
                <a:cs typeface="Arial" pitchFamily="34" charset="0"/>
              </a:rPr>
              <a:t>Acute stress= ∑DHW&gt;4</a:t>
            </a:r>
          </a:p>
        </p:txBody>
      </p:sp>
      <p:grpSp>
        <p:nvGrpSpPr>
          <p:cNvPr id="30" name="Group 29"/>
          <p:cNvGrpSpPr/>
          <p:nvPr/>
        </p:nvGrpSpPr>
        <p:grpSpPr>
          <a:xfrm>
            <a:off x="2843808" y="3212974"/>
            <a:ext cx="5904655" cy="369332"/>
            <a:chOff x="2843808" y="3563724"/>
            <a:chExt cx="3750848" cy="378864"/>
          </a:xfrm>
        </p:grpSpPr>
        <p:cxnSp>
          <p:nvCxnSpPr>
            <p:cNvPr id="28" name="Straight Connector 27"/>
            <p:cNvCxnSpPr/>
            <p:nvPr/>
          </p:nvCxnSpPr>
          <p:spPr>
            <a:xfrm>
              <a:off x="2843808" y="3707740"/>
              <a:ext cx="3168352"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6084168" y="3563724"/>
              <a:ext cx="510488" cy="378864"/>
            </a:xfrm>
            <a:prstGeom prst="rect">
              <a:avLst/>
            </a:prstGeom>
          </p:spPr>
          <p:txBody>
            <a:bodyPr wrap="square">
              <a:spAutoFit/>
            </a:bodyPr>
            <a:lstStyle/>
            <a:p>
              <a:pPr defTabSz="831850"/>
              <a:r>
                <a:rPr lang="en-GB" dirty="0" smtClean="0">
                  <a:solidFill>
                    <a:schemeClr val="accent6">
                      <a:lumMod val="75000"/>
                    </a:schemeClr>
                  </a:solidFill>
                  <a:latin typeface="Arial" pitchFamily="34" charset="0"/>
                  <a:cs typeface="Arial" pitchFamily="34" charset="0"/>
                </a:rPr>
                <a:t>MMM</a:t>
              </a:r>
            </a:p>
          </p:txBody>
        </p:sp>
      </p:grpSp>
      <p:pic>
        <p:nvPicPr>
          <p:cNvPr id="31" name="Picture 30" descr="timeseries_warming.png"/>
          <p:cNvPicPr>
            <a:picLocks/>
          </p:cNvPicPr>
          <p:nvPr/>
        </p:nvPicPr>
        <p:blipFill>
          <a:blip r:embed="rId4" cstate="print"/>
          <a:srcRect l="47229"/>
          <a:stretch>
            <a:fillRect/>
          </a:stretch>
        </p:blipFill>
        <p:spPr>
          <a:xfrm>
            <a:off x="5868144" y="2996952"/>
            <a:ext cx="1656184" cy="1008112"/>
          </a:xfrm>
          <a:prstGeom prst="rect">
            <a:avLst/>
          </a:prstGeom>
        </p:spPr>
      </p:pic>
      <p:pic>
        <p:nvPicPr>
          <p:cNvPr id="10"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2934128" y="3001696"/>
            <a:ext cx="2790000" cy="1800000"/>
          </a:xfrm>
          <a:prstGeom prst="rect">
            <a:avLst/>
          </a:prstGeom>
        </p:spPr>
      </p:pic>
      <p:pic>
        <p:nvPicPr>
          <p:cNvPr id="6" name="Picture 5"/>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2915816" y="2996952"/>
            <a:ext cx="2790000" cy="1800000"/>
          </a:xfrm>
          <a:prstGeom prst="rect">
            <a:avLst/>
          </a:prstGeom>
        </p:spPr>
      </p:pic>
      <p:grpSp>
        <p:nvGrpSpPr>
          <p:cNvPr id="20" name="Group 19"/>
          <p:cNvGrpSpPr/>
          <p:nvPr/>
        </p:nvGrpSpPr>
        <p:grpSpPr>
          <a:xfrm>
            <a:off x="5965200" y="3193160"/>
            <a:ext cx="3084949" cy="1440000"/>
            <a:chOff x="5967000" y="3562058"/>
            <a:chExt cx="3084949" cy="1440000"/>
          </a:xfrm>
        </p:grpSpPr>
        <p:sp>
          <p:nvSpPr>
            <p:cNvPr id="32" name="Oval 31"/>
            <p:cNvSpPr/>
            <p:nvPr/>
          </p:nvSpPr>
          <p:spPr>
            <a:xfrm>
              <a:off x="5967000" y="3562058"/>
              <a:ext cx="1440000" cy="1440000"/>
            </a:xfrm>
            <a:prstGeom prst="ellipse">
              <a:avLst/>
            </a:prstGeom>
            <a:solidFill>
              <a:schemeClr val="accent3">
                <a:lumMod val="40000"/>
                <a:lumOff val="6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12" name="Oval 11"/>
            <p:cNvSpPr/>
            <p:nvPr/>
          </p:nvSpPr>
          <p:spPr>
            <a:xfrm>
              <a:off x="6326880" y="3922098"/>
              <a:ext cx="648072" cy="626322"/>
            </a:xfrm>
            <a:prstGeom prst="ellipse">
              <a:avLst/>
            </a:prstGeom>
            <a:solidFill>
              <a:schemeClr val="bg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33" name="Rectangle 32"/>
            <p:cNvSpPr/>
            <p:nvPr/>
          </p:nvSpPr>
          <p:spPr>
            <a:xfrm>
              <a:off x="7424579" y="3789040"/>
              <a:ext cx="1156535" cy="276999"/>
            </a:xfrm>
            <a:prstGeom prst="rect">
              <a:avLst/>
            </a:prstGeom>
          </p:spPr>
          <p:txBody>
            <a:bodyPr wrap="none">
              <a:spAutoFit/>
            </a:bodyPr>
            <a:lstStyle/>
            <a:p>
              <a:r>
                <a:rPr lang="en-GB" sz="1200" dirty="0" smtClean="0">
                  <a:solidFill>
                    <a:schemeClr val="bg1"/>
                  </a:solidFill>
                  <a:latin typeface="Arial" pitchFamily="34" charset="0"/>
                  <a:cs typeface="Arial" pitchFamily="34" charset="0"/>
                </a:rPr>
                <a:t>Buffer (</a:t>
              </a:r>
              <a:r>
                <a:rPr lang="en-GB" sz="1200" dirty="0">
                  <a:solidFill>
                    <a:schemeClr val="bg1"/>
                  </a:solidFill>
                  <a:latin typeface="Arial" pitchFamily="34" charset="0"/>
                  <a:cs typeface="Arial" pitchFamily="34" charset="0"/>
                </a:rPr>
                <a:t>12 </a:t>
              </a:r>
              <a:r>
                <a:rPr lang="en-GB" sz="1200" dirty="0" smtClean="0">
                  <a:solidFill>
                    <a:schemeClr val="bg1"/>
                  </a:solidFill>
                  <a:latin typeface="Arial" pitchFamily="34" charset="0"/>
                  <a:cs typeface="Arial" pitchFamily="34" charset="0"/>
                </a:rPr>
                <a:t>km)</a:t>
              </a:r>
              <a:endParaRPr lang="en-GB" sz="1200" dirty="0">
                <a:solidFill>
                  <a:schemeClr val="bg1"/>
                </a:solidFill>
              </a:endParaRPr>
            </a:p>
          </p:txBody>
        </p:sp>
        <p:sp>
          <p:nvSpPr>
            <p:cNvPr id="36" name="Rectangle 35"/>
            <p:cNvSpPr/>
            <p:nvPr/>
          </p:nvSpPr>
          <p:spPr>
            <a:xfrm>
              <a:off x="7418168" y="4005064"/>
              <a:ext cx="1633781" cy="276999"/>
            </a:xfrm>
            <a:prstGeom prst="rect">
              <a:avLst/>
            </a:prstGeom>
          </p:spPr>
          <p:txBody>
            <a:bodyPr wrap="none">
              <a:spAutoFit/>
            </a:bodyPr>
            <a:lstStyle/>
            <a:p>
              <a:r>
                <a:rPr lang="en-GB" sz="1200" dirty="0" smtClean="0">
                  <a:solidFill>
                    <a:schemeClr val="accent3">
                      <a:lumMod val="40000"/>
                      <a:lumOff val="60000"/>
                    </a:schemeClr>
                  </a:solidFill>
                  <a:latin typeface="Arial" pitchFamily="34" charset="0"/>
                  <a:cs typeface="Arial" pitchFamily="34" charset="0"/>
                </a:rPr>
                <a:t>Non-refugia (100 km)</a:t>
              </a:r>
              <a:endParaRPr lang="en-GB" sz="1200" dirty="0">
                <a:solidFill>
                  <a:schemeClr val="accent3">
                    <a:lumMod val="40000"/>
                    <a:lumOff val="60000"/>
                  </a:schemeClr>
                </a:solidFill>
              </a:endParaRPr>
            </a:p>
          </p:txBody>
        </p:sp>
      </p:grpSp>
      <p:grpSp>
        <p:nvGrpSpPr>
          <p:cNvPr id="18" name="Group 17"/>
          <p:cNvGrpSpPr/>
          <p:nvPr/>
        </p:nvGrpSpPr>
        <p:grpSpPr>
          <a:xfrm>
            <a:off x="6479280" y="3207482"/>
            <a:ext cx="1679299" cy="826326"/>
            <a:chOff x="6479280" y="3567522"/>
            <a:chExt cx="1679299" cy="826326"/>
          </a:xfrm>
        </p:grpSpPr>
        <p:sp>
          <p:nvSpPr>
            <p:cNvPr id="27" name="Oval 26"/>
            <p:cNvSpPr/>
            <p:nvPr/>
          </p:nvSpPr>
          <p:spPr>
            <a:xfrm>
              <a:off x="6479280" y="4033848"/>
              <a:ext cx="360000" cy="360000"/>
            </a:xfrm>
            <a:prstGeom prst="ellipse">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13" name="Rectangle 12"/>
            <p:cNvSpPr/>
            <p:nvPr/>
          </p:nvSpPr>
          <p:spPr>
            <a:xfrm>
              <a:off x="7446525" y="3567522"/>
              <a:ext cx="712054" cy="276999"/>
            </a:xfrm>
            <a:prstGeom prst="rect">
              <a:avLst/>
            </a:prstGeom>
          </p:spPr>
          <p:txBody>
            <a:bodyPr wrap="none">
              <a:spAutoFit/>
            </a:bodyPr>
            <a:lstStyle/>
            <a:p>
              <a:r>
                <a:rPr lang="en-GB" sz="1200" dirty="0" smtClean="0">
                  <a:solidFill>
                    <a:schemeClr val="accent3">
                      <a:lumMod val="75000"/>
                    </a:schemeClr>
                  </a:solidFill>
                  <a:latin typeface="Arial" pitchFamily="34" charset="0"/>
                  <a:cs typeface="Arial" pitchFamily="34" charset="0"/>
                </a:rPr>
                <a:t>Refugia</a:t>
              </a:r>
              <a:endParaRPr lang="en-GB" sz="1200" dirty="0">
                <a:solidFill>
                  <a:schemeClr val="accent3">
                    <a:lumMod val="75000"/>
                  </a:schemeClr>
                </a:solidFill>
              </a:endParaRPr>
            </a:p>
          </p:txBody>
        </p:sp>
      </p:grpSp>
    </p:spTree>
    <p:extLst>
      <p:ext uri="{BB962C8B-B14F-4D97-AF65-F5344CB8AC3E}">
        <p14:creationId xmlns="" xmlns:p14="http://schemas.microsoft.com/office/powerpoint/2010/main" val="42424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4"/>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24"/>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30"/>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31"/>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25" grpId="1"/>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7504" y="764704"/>
            <a:ext cx="4425596" cy="2700000"/>
          </a:xfrm>
          <a:prstGeom prst="rect">
            <a:avLst/>
          </a:prstGeom>
        </p:spPr>
      </p:pic>
      <p:graphicFrame>
        <p:nvGraphicFramePr>
          <p:cNvPr id="36" name="Table 35"/>
          <p:cNvGraphicFramePr>
            <a:graphicFrameLocks noGrp="1"/>
          </p:cNvGraphicFramePr>
          <p:nvPr/>
        </p:nvGraphicFramePr>
        <p:xfrm>
          <a:off x="4932040" y="3680728"/>
          <a:ext cx="3024335" cy="1483360"/>
        </p:xfrm>
        <a:graphic>
          <a:graphicData uri="http://schemas.openxmlformats.org/drawingml/2006/table">
            <a:tbl>
              <a:tblPr firstRow="1" bandRow="1">
                <a:tableStyleId>{073A0DAA-6AF3-43AB-8588-CEC1D06C72B9}</a:tableStyleId>
              </a:tblPr>
              <a:tblGrid>
                <a:gridCol w="1368151"/>
                <a:gridCol w="864096"/>
                <a:gridCol w="792088"/>
              </a:tblGrid>
              <a:tr h="370840">
                <a:tc>
                  <a:txBody>
                    <a:bodyPr/>
                    <a:lstStyle/>
                    <a:p>
                      <a:r>
                        <a:rPr lang="en-GB" sz="1400" b="1" dirty="0" err="1" smtClean="0">
                          <a:solidFill>
                            <a:schemeClr val="tx1"/>
                          </a:solidFill>
                          <a:latin typeface="Arial" pitchFamily="34" charset="0"/>
                          <a:cs typeface="Arial" pitchFamily="34" charset="0"/>
                        </a:rPr>
                        <a:t>Refugia</a:t>
                      </a:r>
                      <a:endParaRPr lang="en-GB" sz="1400" b="1" dirty="0">
                        <a:solidFill>
                          <a:schemeClr val="tx1"/>
                        </a:solidFill>
                        <a:latin typeface="Arial" pitchFamily="34" charset="0"/>
                        <a:cs typeface="Arial" pitchFamily="34" charset="0"/>
                      </a:endParaRPr>
                    </a:p>
                  </a:txBody>
                  <a:tcPr>
                    <a:solidFill>
                      <a:srgbClr val="FFC91D"/>
                    </a:solidFill>
                  </a:tcPr>
                </a:tc>
                <a:tc>
                  <a:txBody>
                    <a:bodyPr/>
                    <a:lstStyle/>
                    <a:p>
                      <a:r>
                        <a:rPr lang="en-GB" sz="1400" b="1" dirty="0" smtClean="0">
                          <a:solidFill>
                            <a:schemeClr val="tx1"/>
                          </a:solidFill>
                          <a:latin typeface="Arial" pitchFamily="34" charset="0"/>
                          <a:cs typeface="Arial" pitchFamily="34" charset="0"/>
                        </a:rPr>
                        <a:t>Chronic</a:t>
                      </a:r>
                      <a:endParaRPr lang="en-GB" sz="1400" b="1" dirty="0">
                        <a:solidFill>
                          <a:schemeClr val="tx1"/>
                        </a:solidFill>
                        <a:latin typeface="Arial" pitchFamily="34" charset="0"/>
                        <a:cs typeface="Arial" pitchFamily="34" charset="0"/>
                      </a:endParaRPr>
                    </a:p>
                  </a:txBody>
                  <a:tcPr>
                    <a:solidFill>
                      <a:srgbClr val="FFC91D"/>
                    </a:solidFill>
                  </a:tcPr>
                </a:tc>
                <a:tc>
                  <a:txBody>
                    <a:bodyPr/>
                    <a:lstStyle/>
                    <a:p>
                      <a:r>
                        <a:rPr lang="en-GB" sz="1400" b="1" dirty="0" smtClean="0">
                          <a:solidFill>
                            <a:schemeClr val="tx1"/>
                          </a:solidFill>
                          <a:latin typeface="Arial" pitchFamily="34" charset="0"/>
                          <a:cs typeface="Arial" pitchFamily="34" charset="0"/>
                        </a:rPr>
                        <a:t>Acute</a:t>
                      </a:r>
                      <a:endParaRPr lang="en-GB" sz="1400" b="1" dirty="0">
                        <a:solidFill>
                          <a:schemeClr val="tx1"/>
                        </a:solidFill>
                        <a:latin typeface="Arial" pitchFamily="34" charset="0"/>
                        <a:cs typeface="Arial" pitchFamily="34" charset="0"/>
                      </a:endParaRPr>
                    </a:p>
                  </a:txBody>
                  <a:tcPr>
                    <a:solidFill>
                      <a:srgbClr val="FFC91D"/>
                    </a:solidFill>
                  </a:tcPr>
                </a:tc>
              </a:tr>
              <a:tr h="370840">
                <a:tc>
                  <a:txBody>
                    <a:bodyPr/>
                    <a:lstStyle/>
                    <a:p>
                      <a:r>
                        <a:rPr lang="en-GB" sz="1400" b="0" dirty="0" smtClean="0">
                          <a:solidFill>
                            <a:schemeClr val="bg1"/>
                          </a:solidFill>
                          <a:latin typeface="Arial" pitchFamily="34" charset="0"/>
                          <a:cs typeface="Arial" pitchFamily="34" charset="0"/>
                        </a:rPr>
                        <a:t>Strong mixing  </a:t>
                      </a:r>
                      <a:endParaRPr lang="en-GB" sz="1400" b="0" dirty="0">
                        <a:solidFill>
                          <a:schemeClr val="bg1"/>
                        </a:solidFill>
                        <a:latin typeface="Arial" pitchFamily="34" charset="0"/>
                        <a:cs typeface="Arial" pitchFamily="34" charset="0"/>
                      </a:endParaRPr>
                    </a:p>
                  </a:txBody>
                  <a:tcPr>
                    <a:solidFill>
                      <a:schemeClr val="tx1"/>
                    </a:solidFill>
                  </a:tcPr>
                </a:tc>
                <a:tc>
                  <a:txBody>
                    <a:bodyPr/>
                    <a:lstStyle/>
                    <a:p>
                      <a:endParaRPr lang="en-GB" sz="1400" b="0" dirty="0">
                        <a:solidFill>
                          <a:schemeClr val="bg1"/>
                        </a:solidFill>
                        <a:latin typeface="Arial" pitchFamily="34" charset="0"/>
                        <a:cs typeface="Arial" pitchFamily="34" charset="0"/>
                      </a:endParaRPr>
                    </a:p>
                  </a:txBody>
                  <a:tcPr>
                    <a:solidFill>
                      <a:schemeClr val="tx1"/>
                    </a:solidFill>
                  </a:tcPr>
                </a:tc>
                <a:tc>
                  <a:txBody>
                    <a:bodyPr/>
                    <a:lstStyle/>
                    <a:p>
                      <a:endParaRPr lang="en-GB" sz="1400" b="0" dirty="0" smtClean="0">
                        <a:solidFill>
                          <a:schemeClr val="bg1"/>
                        </a:solidFill>
                        <a:latin typeface="Arial" pitchFamily="34" charset="0"/>
                        <a:cs typeface="Arial" pitchFamily="34" charset="0"/>
                      </a:endParaRPr>
                    </a:p>
                  </a:txBody>
                  <a:tcPr>
                    <a:solidFill>
                      <a:schemeClr val="tx1"/>
                    </a:solidFill>
                  </a:tcPr>
                </a:tc>
              </a:tr>
              <a:tr h="370840">
                <a:tc>
                  <a:txBody>
                    <a:bodyPr/>
                    <a:lstStyle/>
                    <a:p>
                      <a:r>
                        <a:rPr lang="en-GB" sz="1400" b="0" dirty="0" smtClean="0">
                          <a:solidFill>
                            <a:schemeClr val="bg1"/>
                          </a:solidFill>
                          <a:latin typeface="Arial" pitchFamily="34" charset="0"/>
                          <a:cs typeface="Arial" pitchFamily="34" charset="0"/>
                        </a:rPr>
                        <a:t>Upwelling</a:t>
                      </a:r>
                      <a:endParaRPr lang="en-GB" sz="1400" b="0" dirty="0">
                        <a:solidFill>
                          <a:schemeClr val="bg1"/>
                        </a:solidFill>
                        <a:latin typeface="Arial" pitchFamily="34" charset="0"/>
                        <a:cs typeface="Arial" pitchFamily="34" charset="0"/>
                      </a:endParaRPr>
                    </a:p>
                  </a:txBody>
                  <a:tcPr>
                    <a:solidFill>
                      <a:schemeClr val="tx1"/>
                    </a:solidFill>
                  </a:tcPr>
                </a:tc>
                <a:tc>
                  <a:txBody>
                    <a:bodyPr/>
                    <a:lstStyle/>
                    <a:p>
                      <a:endParaRPr lang="en-GB" sz="1400" b="0" dirty="0">
                        <a:solidFill>
                          <a:schemeClr val="bg1"/>
                        </a:solidFill>
                        <a:latin typeface="Arial" pitchFamily="34" charset="0"/>
                        <a:cs typeface="Arial" pitchFamily="34" charset="0"/>
                      </a:endParaRPr>
                    </a:p>
                  </a:txBody>
                  <a:tcPr>
                    <a:solidFill>
                      <a:schemeClr val="tx1"/>
                    </a:solidFill>
                  </a:tcPr>
                </a:tc>
                <a:tc>
                  <a:txBody>
                    <a:bodyPr/>
                    <a:lstStyle/>
                    <a:p>
                      <a:endParaRPr lang="en-GB" sz="1400" b="0" dirty="0" smtClean="0">
                        <a:solidFill>
                          <a:schemeClr val="bg1"/>
                        </a:solidFill>
                        <a:latin typeface="Arial" pitchFamily="34" charset="0"/>
                        <a:cs typeface="Arial" pitchFamily="34" charset="0"/>
                      </a:endParaRPr>
                    </a:p>
                  </a:txBody>
                  <a:tcPr>
                    <a:solidFill>
                      <a:schemeClr val="tx1"/>
                    </a:solidFill>
                  </a:tcPr>
                </a:tc>
              </a:tr>
              <a:tr h="370840">
                <a:tc>
                  <a:txBody>
                    <a:bodyPr/>
                    <a:lstStyle/>
                    <a:p>
                      <a:r>
                        <a:rPr lang="en-GB" sz="1400" b="0" dirty="0" smtClean="0">
                          <a:solidFill>
                            <a:schemeClr val="bg1"/>
                          </a:solidFill>
                          <a:latin typeface="Arial" pitchFamily="34" charset="0"/>
                          <a:cs typeface="Arial" pitchFamily="34" charset="0"/>
                        </a:rPr>
                        <a:t>High latitude</a:t>
                      </a:r>
                      <a:endParaRPr lang="en-GB" sz="1400" b="0" dirty="0">
                        <a:solidFill>
                          <a:schemeClr val="bg1"/>
                        </a:solidFill>
                        <a:latin typeface="Arial" pitchFamily="34" charset="0"/>
                        <a:cs typeface="Arial" pitchFamily="34" charset="0"/>
                      </a:endParaRPr>
                    </a:p>
                  </a:txBody>
                  <a:tcPr>
                    <a:solidFill>
                      <a:schemeClr val="tx1"/>
                    </a:solidFill>
                  </a:tcPr>
                </a:tc>
                <a:tc>
                  <a:txBody>
                    <a:bodyPr/>
                    <a:lstStyle/>
                    <a:p>
                      <a:endParaRPr lang="en-GB" sz="1400" b="0" dirty="0" smtClean="0">
                        <a:solidFill>
                          <a:schemeClr val="bg1"/>
                        </a:solidFill>
                        <a:latin typeface="Arial" pitchFamily="34" charset="0"/>
                        <a:cs typeface="Arial" pitchFamily="34" charset="0"/>
                      </a:endParaRPr>
                    </a:p>
                  </a:txBody>
                  <a:tcPr>
                    <a:solidFill>
                      <a:schemeClr val="tx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400" b="0" dirty="0" smtClean="0">
                        <a:solidFill>
                          <a:schemeClr val="bg1"/>
                        </a:solidFill>
                        <a:latin typeface="Arial" pitchFamily="34" charset="0"/>
                        <a:cs typeface="Arial" pitchFamily="34" charset="0"/>
                      </a:endParaRPr>
                    </a:p>
                  </a:txBody>
                  <a:tcPr>
                    <a:solidFill>
                      <a:schemeClr val="tx1"/>
                    </a:solidFill>
                  </a:tcPr>
                </a:tc>
              </a:tr>
            </a:tbl>
          </a:graphicData>
        </a:graphic>
      </p:graphicFrame>
      <p:sp>
        <p:nvSpPr>
          <p:cNvPr id="60" name="Rectangle 59"/>
          <p:cNvSpPr/>
          <p:nvPr/>
        </p:nvSpPr>
        <p:spPr>
          <a:xfrm>
            <a:off x="6516216" y="4040768"/>
            <a:ext cx="324128" cy="523220"/>
          </a:xfrm>
          <a:prstGeom prst="rect">
            <a:avLst/>
          </a:prstGeom>
        </p:spPr>
        <p:txBody>
          <a:bodyPr wrap="none">
            <a:spAutoFit/>
          </a:bodyPr>
          <a:lstStyle/>
          <a:p>
            <a:r>
              <a:rPr lang="en-GB" sz="2800" b="1" dirty="0" smtClean="0">
                <a:solidFill>
                  <a:srgbClr val="F7C300"/>
                </a:solidFill>
                <a:latin typeface="Arial" pitchFamily="34" charset="0"/>
                <a:cs typeface="Arial" pitchFamily="34" charset="0"/>
              </a:rPr>
              <a:t>*</a:t>
            </a:r>
            <a:endParaRPr lang="en-GB" sz="2800" b="1" dirty="0">
              <a:solidFill>
                <a:srgbClr val="F7C300"/>
              </a:solidFill>
              <a:latin typeface="Arial" pitchFamily="34" charset="0"/>
              <a:cs typeface="Arial" pitchFamily="34" charset="0"/>
            </a:endParaRPr>
          </a:p>
        </p:txBody>
      </p:sp>
      <p:sp>
        <p:nvSpPr>
          <p:cNvPr id="61" name="Rectangle 60"/>
          <p:cNvSpPr/>
          <p:nvPr/>
        </p:nvSpPr>
        <p:spPr>
          <a:xfrm>
            <a:off x="6516216" y="4400808"/>
            <a:ext cx="324128" cy="523220"/>
          </a:xfrm>
          <a:prstGeom prst="rect">
            <a:avLst/>
          </a:prstGeom>
        </p:spPr>
        <p:txBody>
          <a:bodyPr wrap="none">
            <a:spAutoFit/>
          </a:bodyPr>
          <a:lstStyle/>
          <a:p>
            <a:r>
              <a:rPr lang="en-GB" sz="2800" b="1" dirty="0" smtClean="0">
                <a:solidFill>
                  <a:srgbClr val="FFC91D"/>
                </a:solidFill>
                <a:latin typeface="Arial" pitchFamily="34" charset="0"/>
                <a:cs typeface="Arial" pitchFamily="34" charset="0"/>
              </a:rPr>
              <a:t>*</a:t>
            </a:r>
            <a:endParaRPr lang="en-GB" sz="2800" b="1" dirty="0">
              <a:solidFill>
                <a:srgbClr val="FFC91D"/>
              </a:solidFill>
              <a:latin typeface="Arial" pitchFamily="34" charset="0"/>
              <a:cs typeface="Arial" pitchFamily="34" charset="0"/>
            </a:endParaRPr>
          </a:p>
        </p:txBody>
      </p:sp>
      <p:sp>
        <p:nvSpPr>
          <p:cNvPr id="62" name="Rectangle 61"/>
          <p:cNvSpPr/>
          <p:nvPr/>
        </p:nvSpPr>
        <p:spPr>
          <a:xfrm>
            <a:off x="6516216" y="4653136"/>
            <a:ext cx="304892" cy="523220"/>
          </a:xfrm>
          <a:prstGeom prst="rect">
            <a:avLst/>
          </a:prstGeom>
        </p:spPr>
        <p:txBody>
          <a:bodyPr wrap="none">
            <a:spAutoFit/>
          </a:bodyPr>
          <a:lstStyle/>
          <a:p>
            <a:r>
              <a:rPr lang="en-GB" sz="2800" b="1" dirty="0" smtClean="0">
                <a:solidFill>
                  <a:srgbClr val="FF0000"/>
                </a:solidFill>
                <a:latin typeface="Arial" pitchFamily="34" charset="0"/>
                <a:cs typeface="Arial" pitchFamily="34" charset="0"/>
              </a:rPr>
              <a:t>-</a:t>
            </a:r>
            <a:endParaRPr lang="en-GB" sz="2800" b="1" dirty="0">
              <a:solidFill>
                <a:srgbClr val="FF0000"/>
              </a:solidFill>
              <a:latin typeface="Arial" pitchFamily="34" charset="0"/>
              <a:cs typeface="Arial" pitchFamily="34" charset="0"/>
            </a:endParaRPr>
          </a:p>
        </p:txBody>
      </p:sp>
      <p:sp>
        <p:nvSpPr>
          <p:cNvPr id="63" name="Rectangle 62"/>
          <p:cNvSpPr/>
          <p:nvPr/>
        </p:nvSpPr>
        <p:spPr>
          <a:xfrm>
            <a:off x="7302157" y="4040768"/>
            <a:ext cx="582211" cy="369332"/>
          </a:xfrm>
          <a:prstGeom prst="rect">
            <a:avLst/>
          </a:prstGeom>
        </p:spPr>
        <p:txBody>
          <a:bodyPr wrap="none">
            <a:spAutoFit/>
          </a:bodyPr>
          <a:lstStyle/>
          <a:p>
            <a:r>
              <a:rPr lang="en-GB" b="1" dirty="0" err="1" smtClean="0">
                <a:solidFill>
                  <a:schemeClr val="bg1"/>
                </a:solidFill>
                <a:latin typeface="Arial" pitchFamily="34" charset="0"/>
                <a:cs typeface="Arial" pitchFamily="34" charset="0"/>
              </a:rPr>
              <a:t>n.s</a:t>
            </a:r>
            <a:r>
              <a:rPr lang="en-GB" b="1" dirty="0" smtClean="0">
                <a:solidFill>
                  <a:schemeClr val="bg1"/>
                </a:solidFill>
                <a:latin typeface="Arial" pitchFamily="34" charset="0"/>
                <a:cs typeface="Arial" pitchFamily="34" charset="0"/>
              </a:rPr>
              <a:t>.</a:t>
            </a:r>
            <a:endParaRPr lang="en-GB" b="1" dirty="0">
              <a:solidFill>
                <a:schemeClr val="bg1"/>
              </a:solidFill>
              <a:latin typeface="Arial" pitchFamily="34" charset="0"/>
              <a:cs typeface="Arial" pitchFamily="34" charset="0"/>
            </a:endParaRPr>
          </a:p>
        </p:txBody>
      </p:sp>
      <p:sp>
        <p:nvSpPr>
          <p:cNvPr id="64" name="Rectangle 63"/>
          <p:cNvSpPr/>
          <p:nvPr/>
        </p:nvSpPr>
        <p:spPr>
          <a:xfrm>
            <a:off x="7380312" y="4293096"/>
            <a:ext cx="304892" cy="523220"/>
          </a:xfrm>
          <a:prstGeom prst="rect">
            <a:avLst/>
          </a:prstGeom>
        </p:spPr>
        <p:txBody>
          <a:bodyPr wrap="none">
            <a:spAutoFit/>
          </a:bodyPr>
          <a:lstStyle/>
          <a:p>
            <a:r>
              <a:rPr lang="en-GB" sz="2800" b="1" dirty="0" smtClean="0">
                <a:solidFill>
                  <a:srgbClr val="FF0000"/>
                </a:solidFill>
                <a:latin typeface="Arial" pitchFamily="34" charset="0"/>
                <a:cs typeface="Arial" pitchFamily="34" charset="0"/>
              </a:rPr>
              <a:t>-</a:t>
            </a:r>
            <a:endParaRPr lang="en-GB" sz="2800" b="1" dirty="0">
              <a:solidFill>
                <a:srgbClr val="FF0000"/>
              </a:solidFill>
              <a:latin typeface="Arial" pitchFamily="34" charset="0"/>
              <a:cs typeface="Arial" pitchFamily="34" charset="0"/>
            </a:endParaRPr>
          </a:p>
        </p:txBody>
      </p:sp>
      <p:sp>
        <p:nvSpPr>
          <p:cNvPr id="65" name="Rectangle 64"/>
          <p:cNvSpPr/>
          <p:nvPr/>
        </p:nvSpPr>
        <p:spPr>
          <a:xfrm>
            <a:off x="7302157" y="4760848"/>
            <a:ext cx="582211" cy="369332"/>
          </a:xfrm>
          <a:prstGeom prst="rect">
            <a:avLst/>
          </a:prstGeom>
        </p:spPr>
        <p:txBody>
          <a:bodyPr wrap="none">
            <a:spAutoFit/>
          </a:bodyPr>
          <a:lstStyle/>
          <a:p>
            <a:r>
              <a:rPr lang="en-GB" b="1" dirty="0" err="1" smtClean="0">
                <a:solidFill>
                  <a:schemeClr val="bg1"/>
                </a:solidFill>
                <a:latin typeface="Arial" pitchFamily="34" charset="0"/>
                <a:cs typeface="Arial" pitchFamily="34" charset="0"/>
              </a:rPr>
              <a:t>n.s</a:t>
            </a:r>
            <a:r>
              <a:rPr lang="en-GB" b="1" dirty="0" smtClean="0">
                <a:solidFill>
                  <a:schemeClr val="bg1"/>
                </a:solidFill>
                <a:latin typeface="Arial" pitchFamily="34" charset="0"/>
                <a:cs typeface="Arial" pitchFamily="34" charset="0"/>
              </a:rPr>
              <a:t>.</a:t>
            </a:r>
            <a:endParaRPr lang="en-GB" b="1" dirty="0">
              <a:solidFill>
                <a:schemeClr val="bg1"/>
              </a:solidFill>
              <a:latin typeface="Arial" pitchFamily="34" charset="0"/>
              <a:cs typeface="Arial" pitchFamily="34" charset="0"/>
            </a:endParaRPr>
          </a:p>
        </p:txBody>
      </p:sp>
      <p:pic>
        <p:nvPicPr>
          <p:cNvPr id="4" name="Picture 3"/>
          <p:cNvPicPr>
            <a:picLocks noChangeAspect="1"/>
          </p:cNvPicPr>
          <p:nvPr/>
        </p:nvPicPr>
        <p:blipFill rotWithShape="1">
          <a:blip r:embed="rId4" cstate="print">
            <a:extLst>
              <a:ext uri="{28A0092B-C50C-407E-A947-70E740481C1C}">
                <a14:useLocalDpi xmlns="" xmlns:a14="http://schemas.microsoft.com/office/drawing/2010/main" val="0"/>
              </a:ext>
            </a:extLst>
          </a:blip>
          <a:srcRect l="1" t="-3328" r="-1739" b="-1"/>
          <a:stretch/>
        </p:blipFill>
        <p:spPr>
          <a:xfrm>
            <a:off x="107505" y="3627178"/>
            <a:ext cx="4390395" cy="2700000"/>
          </a:xfrm>
          <a:prstGeom prst="rect">
            <a:avLst/>
          </a:prstGeom>
          <a:solidFill>
            <a:schemeClr val="bg1"/>
          </a:solidFill>
        </p:spPr>
      </p:pic>
      <p:pic>
        <p:nvPicPr>
          <p:cNvPr id="5" name="Picture 4"/>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4644008" y="768009"/>
            <a:ext cx="4425596" cy="2700000"/>
          </a:xfrm>
          <a:prstGeom prst="rect">
            <a:avLst/>
          </a:prstGeom>
        </p:spPr>
      </p:pic>
      <p:grpSp>
        <p:nvGrpSpPr>
          <p:cNvPr id="19" name="Group 18"/>
          <p:cNvGrpSpPr/>
          <p:nvPr/>
        </p:nvGrpSpPr>
        <p:grpSpPr>
          <a:xfrm>
            <a:off x="1115616" y="2024618"/>
            <a:ext cx="144016" cy="143942"/>
            <a:chOff x="-1764704" y="2132856"/>
            <a:chExt cx="144016" cy="143942"/>
          </a:xfrm>
          <a:solidFill>
            <a:schemeClr val="tx1">
              <a:lumMod val="50000"/>
              <a:lumOff val="50000"/>
            </a:schemeClr>
          </a:solidFill>
        </p:grpSpPr>
        <p:sp>
          <p:nvSpPr>
            <p:cNvPr id="17" name="Oval 16"/>
            <p:cNvSpPr/>
            <p:nvPr/>
          </p:nvSpPr>
          <p:spPr>
            <a:xfrm>
              <a:off x="-1764704" y="2132856"/>
              <a:ext cx="144016" cy="143942"/>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sp>
          <p:nvSpPr>
            <p:cNvPr id="18" name="Oval 17"/>
            <p:cNvSpPr/>
            <p:nvPr/>
          </p:nvSpPr>
          <p:spPr>
            <a:xfrm>
              <a:off x="-1720747" y="2176850"/>
              <a:ext cx="56102" cy="55953"/>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grpSp>
      <p:grpSp>
        <p:nvGrpSpPr>
          <p:cNvPr id="23" name="Group 22"/>
          <p:cNvGrpSpPr/>
          <p:nvPr/>
        </p:nvGrpSpPr>
        <p:grpSpPr>
          <a:xfrm>
            <a:off x="1259632" y="1808520"/>
            <a:ext cx="144016" cy="143942"/>
            <a:chOff x="-1260648" y="2060848"/>
            <a:chExt cx="144016" cy="143942"/>
          </a:xfrm>
        </p:grpSpPr>
        <p:sp>
          <p:nvSpPr>
            <p:cNvPr id="21" name="Oval 20"/>
            <p:cNvSpPr/>
            <p:nvPr/>
          </p:nvSpPr>
          <p:spPr>
            <a:xfrm>
              <a:off x="-1260648" y="2060848"/>
              <a:ext cx="144016" cy="143942"/>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sp>
          <p:nvSpPr>
            <p:cNvPr id="22" name="Oval 21"/>
            <p:cNvSpPr/>
            <p:nvPr/>
          </p:nvSpPr>
          <p:spPr>
            <a:xfrm>
              <a:off x="-1216691" y="2104842"/>
              <a:ext cx="56102" cy="55953"/>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grpSp>
      <p:grpSp>
        <p:nvGrpSpPr>
          <p:cNvPr id="37" name="Group 36"/>
          <p:cNvGrpSpPr/>
          <p:nvPr/>
        </p:nvGrpSpPr>
        <p:grpSpPr>
          <a:xfrm>
            <a:off x="6948264" y="2528674"/>
            <a:ext cx="144016" cy="143942"/>
            <a:chOff x="-1764704" y="2132856"/>
            <a:chExt cx="144016" cy="143942"/>
          </a:xfrm>
          <a:solidFill>
            <a:schemeClr val="tx1">
              <a:lumMod val="50000"/>
              <a:lumOff val="50000"/>
            </a:schemeClr>
          </a:solidFill>
        </p:grpSpPr>
        <p:sp>
          <p:nvSpPr>
            <p:cNvPr id="38" name="Oval 37"/>
            <p:cNvSpPr/>
            <p:nvPr/>
          </p:nvSpPr>
          <p:spPr>
            <a:xfrm>
              <a:off x="-1764704" y="2132856"/>
              <a:ext cx="144016" cy="143942"/>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sp>
          <p:nvSpPr>
            <p:cNvPr id="39" name="Oval 38"/>
            <p:cNvSpPr/>
            <p:nvPr/>
          </p:nvSpPr>
          <p:spPr>
            <a:xfrm>
              <a:off x="-1720747" y="2176850"/>
              <a:ext cx="56102" cy="55953"/>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grpSp>
      <p:grpSp>
        <p:nvGrpSpPr>
          <p:cNvPr id="40" name="Group 39"/>
          <p:cNvGrpSpPr/>
          <p:nvPr/>
        </p:nvGrpSpPr>
        <p:grpSpPr>
          <a:xfrm>
            <a:off x="6228184" y="2096626"/>
            <a:ext cx="144016" cy="143942"/>
            <a:chOff x="-1260648" y="2060848"/>
            <a:chExt cx="144016" cy="143942"/>
          </a:xfrm>
        </p:grpSpPr>
        <p:sp>
          <p:nvSpPr>
            <p:cNvPr id="41" name="Oval 40"/>
            <p:cNvSpPr/>
            <p:nvPr/>
          </p:nvSpPr>
          <p:spPr>
            <a:xfrm>
              <a:off x="-1260648" y="2060848"/>
              <a:ext cx="144016" cy="143942"/>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sp>
          <p:nvSpPr>
            <p:cNvPr id="42" name="Oval 41"/>
            <p:cNvSpPr/>
            <p:nvPr/>
          </p:nvSpPr>
          <p:spPr>
            <a:xfrm>
              <a:off x="-1216691" y="2104842"/>
              <a:ext cx="56102" cy="55953"/>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grpSp>
      <p:grpSp>
        <p:nvGrpSpPr>
          <p:cNvPr id="43" name="Group 42"/>
          <p:cNvGrpSpPr/>
          <p:nvPr/>
        </p:nvGrpSpPr>
        <p:grpSpPr>
          <a:xfrm>
            <a:off x="1043608" y="4256792"/>
            <a:ext cx="144016" cy="143942"/>
            <a:chOff x="-1764704" y="2132856"/>
            <a:chExt cx="144016" cy="143942"/>
          </a:xfrm>
          <a:solidFill>
            <a:schemeClr val="tx1">
              <a:lumMod val="50000"/>
              <a:lumOff val="50000"/>
            </a:schemeClr>
          </a:solidFill>
        </p:grpSpPr>
        <p:sp>
          <p:nvSpPr>
            <p:cNvPr id="44" name="Oval 43"/>
            <p:cNvSpPr/>
            <p:nvPr/>
          </p:nvSpPr>
          <p:spPr>
            <a:xfrm>
              <a:off x="-1764704" y="2132856"/>
              <a:ext cx="144016" cy="143942"/>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sp>
          <p:nvSpPr>
            <p:cNvPr id="45" name="Oval 44"/>
            <p:cNvSpPr/>
            <p:nvPr/>
          </p:nvSpPr>
          <p:spPr>
            <a:xfrm>
              <a:off x="-1720747" y="2176850"/>
              <a:ext cx="56102" cy="55953"/>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grpSp>
      <p:grpSp>
        <p:nvGrpSpPr>
          <p:cNvPr id="46" name="Group 45"/>
          <p:cNvGrpSpPr/>
          <p:nvPr/>
        </p:nvGrpSpPr>
        <p:grpSpPr>
          <a:xfrm>
            <a:off x="1115616" y="4472816"/>
            <a:ext cx="144016" cy="143942"/>
            <a:chOff x="-1260648" y="2060848"/>
            <a:chExt cx="144016" cy="143942"/>
          </a:xfrm>
        </p:grpSpPr>
        <p:sp>
          <p:nvSpPr>
            <p:cNvPr id="47" name="Oval 46"/>
            <p:cNvSpPr/>
            <p:nvPr/>
          </p:nvSpPr>
          <p:spPr>
            <a:xfrm>
              <a:off x="-1260648" y="2060848"/>
              <a:ext cx="144016" cy="143942"/>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sp>
          <p:nvSpPr>
            <p:cNvPr id="48" name="Oval 47"/>
            <p:cNvSpPr/>
            <p:nvPr/>
          </p:nvSpPr>
          <p:spPr>
            <a:xfrm>
              <a:off x="-1216691" y="2104842"/>
              <a:ext cx="56102" cy="55953"/>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grpSp>
      <p:sp>
        <p:nvSpPr>
          <p:cNvPr id="49" name="TextBox 48"/>
          <p:cNvSpPr txBox="1"/>
          <p:nvPr/>
        </p:nvSpPr>
        <p:spPr>
          <a:xfrm>
            <a:off x="2436861" y="872416"/>
            <a:ext cx="1919115" cy="954107"/>
          </a:xfrm>
          <a:prstGeom prst="rect">
            <a:avLst/>
          </a:prstGeom>
          <a:solidFill>
            <a:schemeClr val="bg1"/>
          </a:solidFill>
        </p:spPr>
        <p:txBody>
          <a:bodyPr wrap="none" rtlCol="0">
            <a:spAutoFit/>
          </a:bodyPr>
          <a:lstStyle/>
          <a:p>
            <a:r>
              <a:rPr lang="en-GB" sz="2800" b="1" dirty="0" smtClean="0">
                <a:solidFill>
                  <a:schemeClr val="accent4">
                    <a:lumMod val="75000"/>
                  </a:schemeClr>
                </a:solidFill>
                <a:latin typeface="Arial" pitchFamily="34" charset="0"/>
                <a:cs typeface="Arial" pitchFamily="34" charset="0"/>
              </a:rPr>
              <a:t>    Mixing  </a:t>
            </a:r>
          </a:p>
          <a:p>
            <a:endParaRPr lang="en-GB" sz="2800" b="1" dirty="0">
              <a:solidFill>
                <a:schemeClr val="accent4">
                  <a:lumMod val="75000"/>
                </a:schemeClr>
              </a:solidFill>
              <a:latin typeface="Arial" pitchFamily="34" charset="0"/>
              <a:cs typeface="Arial" pitchFamily="34" charset="0"/>
            </a:endParaRPr>
          </a:p>
        </p:txBody>
      </p:sp>
      <p:sp>
        <p:nvSpPr>
          <p:cNvPr id="50" name="TextBox 49"/>
          <p:cNvSpPr txBox="1"/>
          <p:nvPr/>
        </p:nvSpPr>
        <p:spPr>
          <a:xfrm>
            <a:off x="7045373" y="872416"/>
            <a:ext cx="1880643" cy="954107"/>
          </a:xfrm>
          <a:prstGeom prst="rect">
            <a:avLst/>
          </a:prstGeom>
          <a:solidFill>
            <a:schemeClr val="bg1"/>
          </a:solidFill>
        </p:spPr>
        <p:txBody>
          <a:bodyPr wrap="none" rtlCol="0">
            <a:spAutoFit/>
          </a:bodyPr>
          <a:lstStyle/>
          <a:p>
            <a:r>
              <a:rPr lang="en-GB" sz="2800" b="1" dirty="0" smtClean="0">
                <a:solidFill>
                  <a:schemeClr val="accent3">
                    <a:lumMod val="75000"/>
                  </a:schemeClr>
                </a:solidFill>
                <a:latin typeface="Arial" pitchFamily="34" charset="0"/>
                <a:cs typeface="Arial" pitchFamily="34" charset="0"/>
              </a:rPr>
              <a:t>Upwelling</a:t>
            </a:r>
          </a:p>
          <a:p>
            <a:endParaRPr lang="en-GB" sz="2800" b="1" dirty="0">
              <a:solidFill>
                <a:schemeClr val="accent3">
                  <a:lumMod val="75000"/>
                </a:schemeClr>
              </a:solidFill>
              <a:latin typeface="Arial" pitchFamily="34" charset="0"/>
              <a:cs typeface="Arial" pitchFamily="34" charset="0"/>
            </a:endParaRPr>
          </a:p>
        </p:txBody>
      </p:sp>
      <p:sp>
        <p:nvSpPr>
          <p:cNvPr id="51" name="TextBox 50"/>
          <p:cNvSpPr txBox="1"/>
          <p:nvPr/>
        </p:nvSpPr>
        <p:spPr>
          <a:xfrm>
            <a:off x="2051720" y="3752736"/>
            <a:ext cx="2361544" cy="523220"/>
          </a:xfrm>
          <a:prstGeom prst="rect">
            <a:avLst/>
          </a:prstGeom>
          <a:solidFill>
            <a:schemeClr val="bg1"/>
          </a:solidFill>
        </p:spPr>
        <p:txBody>
          <a:bodyPr wrap="none" rtlCol="0">
            <a:spAutoFit/>
          </a:bodyPr>
          <a:lstStyle/>
          <a:p>
            <a:r>
              <a:rPr lang="en-GB" sz="2800" b="1" dirty="0" smtClean="0">
                <a:solidFill>
                  <a:schemeClr val="tx2">
                    <a:lumMod val="60000"/>
                    <a:lumOff val="40000"/>
                  </a:schemeClr>
                </a:solidFill>
                <a:latin typeface="Arial" pitchFamily="34" charset="0"/>
                <a:cs typeface="Arial" pitchFamily="34" charset="0"/>
              </a:rPr>
              <a:t>High latitude</a:t>
            </a:r>
            <a:endParaRPr lang="en-GB" sz="2800" b="1" dirty="0">
              <a:solidFill>
                <a:schemeClr val="tx2">
                  <a:lumMod val="60000"/>
                  <a:lumOff val="40000"/>
                </a:schemeClr>
              </a:solidFill>
              <a:latin typeface="Arial" pitchFamily="34" charset="0"/>
              <a:cs typeface="Arial" pitchFamily="34" charset="0"/>
            </a:endParaRPr>
          </a:p>
        </p:txBody>
      </p:sp>
      <p:sp>
        <p:nvSpPr>
          <p:cNvPr id="54" name="TextBox 53"/>
          <p:cNvSpPr txBox="1"/>
          <p:nvPr/>
        </p:nvSpPr>
        <p:spPr>
          <a:xfrm>
            <a:off x="1398632" y="1931050"/>
            <a:ext cx="1784848" cy="338554"/>
          </a:xfrm>
          <a:prstGeom prst="rect">
            <a:avLst/>
          </a:prstGeom>
          <a:noFill/>
        </p:spPr>
        <p:txBody>
          <a:bodyPr wrap="none" rtlCol="0">
            <a:spAutoFit/>
          </a:bodyPr>
          <a:lstStyle/>
          <a:p>
            <a:r>
              <a:rPr lang="en-GB" sz="1600" b="1" dirty="0" smtClean="0">
                <a:latin typeface="Arial" pitchFamily="34" charset="0"/>
                <a:cs typeface="Arial" pitchFamily="34" charset="0"/>
              </a:rPr>
              <a:t>Average, </a:t>
            </a:r>
            <a:r>
              <a:rPr lang="en-GB" sz="1600" b="1" dirty="0" err="1" smtClean="0">
                <a:latin typeface="Arial" pitchFamily="34" charset="0"/>
                <a:cs typeface="Arial" pitchFamily="34" charset="0"/>
              </a:rPr>
              <a:t>refugia</a:t>
            </a:r>
            <a:endParaRPr lang="en-GB" sz="1600" b="1" dirty="0">
              <a:latin typeface="Arial" pitchFamily="34" charset="0"/>
              <a:cs typeface="Arial" pitchFamily="34" charset="0"/>
            </a:endParaRPr>
          </a:p>
        </p:txBody>
      </p:sp>
      <p:sp>
        <p:nvSpPr>
          <p:cNvPr id="55" name="TextBox 54"/>
          <p:cNvSpPr txBox="1"/>
          <p:nvPr/>
        </p:nvSpPr>
        <p:spPr>
          <a:xfrm>
            <a:off x="1551032" y="1592496"/>
            <a:ext cx="2228880" cy="338554"/>
          </a:xfrm>
          <a:prstGeom prst="rect">
            <a:avLst/>
          </a:prstGeom>
          <a:noFill/>
        </p:spPr>
        <p:txBody>
          <a:bodyPr wrap="none" rtlCol="0">
            <a:spAutoFit/>
          </a:bodyPr>
          <a:lstStyle/>
          <a:p>
            <a:r>
              <a:rPr lang="en-GB" sz="1600" b="1" dirty="0" smtClean="0">
                <a:solidFill>
                  <a:schemeClr val="tx1">
                    <a:lumMod val="65000"/>
                    <a:lumOff val="35000"/>
                  </a:schemeClr>
                </a:solidFill>
                <a:latin typeface="Arial" pitchFamily="34" charset="0"/>
                <a:cs typeface="Arial" pitchFamily="34" charset="0"/>
              </a:rPr>
              <a:t>Average, non-</a:t>
            </a:r>
            <a:r>
              <a:rPr lang="en-GB" sz="1600" b="1" dirty="0" err="1" smtClean="0">
                <a:solidFill>
                  <a:schemeClr val="tx1">
                    <a:lumMod val="65000"/>
                    <a:lumOff val="35000"/>
                  </a:schemeClr>
                </a:solidFill>
                <a:latin typeface="Arial" pitchFamily="34" charset="0"/>
                <a:cs typeface="Arial" pitchFamily="34" charset="0"/>
              </a:rPr>
              <a:t>refugia</a:t>
            </a:r>
            <a:endParaRPr lang="en-GB" sz="1600" b="1" dirty="0">
              <a:solidFill>
                <a:schemeClr val="tx1">
                  <a:lumMod val="65000"/>
                  <a:lumOff val="35000"/>
                </a:schemeClr>
              </a:solidFill>
              <a:latin typeface="Arial" pitchFamily="34" charset="0"/>
              <a:cs typeface="Arial" pitchFamily="34" charset="0"/>
            </a:endParaRPr>
          </a:p>
        </p:txBody>
      </p:sp>
      <p:sp>
        <p:nvSpPr>
          <p:cNvPr id="2" name="Left-Right Arrow 1"/>
          <p:cNvSpPr/>
          <p:nvPr/>
        </p:nvSpPr>
        <p:spPr>
          <a:xfrm>
            <a:off x="1087565" y="1592496"/>
            <a:ext cx="288000" cy="169277"/>
          </a:xfrm>
          <a:prstGeom prst="lef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Left-Right Arrow 51"/>
          <p:cNvSpPr/>
          <p:nvPr/>
        </p:nvSpPr>
        <p:spPr>
          <a:xfrm rot="5400000">
            <a:off x="822906" y="1881723"/>
            <a:ext cx="360040" cy="169277"/>
          </a:xfrm>
          <a:prstGeom prst="leftRightArrow">
            <a:avLst/>
          </a:prstGeom>
          <a:solidFill>
            <a:srgbClr val="FFC91D"/>
          </a:solidFill>
          <a:ln>
            <a:solidFill>
              <a:srgbClr val="F7C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Left-Right Arrow 52"/>
          <p:cNvSpPr/>
          <p:nvPr/>
        </p:nvSpPr>
        <p:spPr>
          <a:xfrm>
            <a:off x="6229658" y="1874767"/>
            <a:ext cx="828000" cy="169277"/>
          </a:xfrm>
          <a:prstGeom prst="lef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Left-Right Arrow 55"/>
          <p:cNvSpPr/>
          <p:nvPr/>
        </p:nvSpPr>
        <p:spPr>
          <a:xfrm rot="5400000">
            <a:off x="5826799" y="2317977"/>
            <a:ext cx="540000" cy="169277"/>
          </a:xfrm>
          <a:prstGeom prst="leftRightArrow">
            <a:avLst/>
          </a:prstGeom>
          <a:solidFill>
            <a:srgbClr val="FFC91D"/>
          </a:solidFill>
          <a:ln>
            <a:solidFill>
              <a:srgbClr val="F7C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Left-Right Arrow 56"/>
          <p:cNvSpPr/>
          <p:nvPr/>
        </p:nvSpPr>
        <p:spPr>
          <a:xfrm>
            <a:off x="1043608" y="4040768"/>
            <a:ext cx="252000" cy="169277"/>
          </a:xfrm>
          <a:prstGeom prst="lef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Left-Right Arrow 57"/>
          <p:cNvSpPr/>
          <p:nvPr/>
        </p:nvSpPr>
        <p:spPr>
          <a:xfrm rot="5400000">
            <a:off x="732223" y="4352154"/>
            <a:ext cx="360000" cy="169277"/>
          </a:xfrm>
          <a:prstGeom prst="lef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 xmlns:p14="http://schemas.microsoft.com/office/powerpoint/2010/main" val="42424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subTnLst>
                                    <p:set>
                                      <p:cBhvr override="childStyle">
                                        <p:cTn dur="1" fill="hold" display="0" masterRel="nextClick" afterEffect="1"/>
                                        <p:tgtEl>
                                          <p:spTgt spid="54"/>
                                        </p:tgtEl>
                                        <p:attrNameLst>
                                          <p:attrName>style.visibility</p:attrName>
                                        </p:attrNameLst>
                                      </p:cBhvr>
                                      <p:to>
                                        <p:strVal val="hidden"/>
                                      </p:to>
                                    </p:set>
                                  </p:subTnLst>
                                </p:cTn>
                              </p:par>
                              <p:par>
                                <p:cTn id="17" presetID="1" presetClass="entr" presetSubtype="0"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childTnLst>
                                  <p:subTnLst>
                                    <p:set>
                                      <p:cBhvr override="childStyle">
                                        <p:cTn dur="1" fill="hold" display="0" masterRel="nextClick" afterEffect="1"/>
                                        <p:tgtEl>
                                          <p:spTgt spid="55"/>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6" presetClass="entr" presetSubtype="42" fill="hold" grpId="0" nodeType="click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barn(outHorizontal)">
                                      <p:cBhvr>
                                        <p:cTn id="23" dur="500"/>
                                        <p:tgtEl>
                                          <p:spTgt spid="52"/>
                                        </p:tgtEl>
                                      </p:cBhvr>
                                    </p:animEffect>
                                  </p:childTnLst>
                                  <p:subTnLst>
                                    <p:set>
                                      <p:cBhvr override="childStyle">
                                        <p:cTn dur="1" fill="hold" display="0" masterRel="nextClick" afterEffect="1"/>
                                        <p:tgtEl>
                                          <p:spTgt spid="52"/>
                                        </p:tgtEl>
                                        <p:attrNameLst>
                                          <p:attrName>style.visibility</p:attrName>
                                        </p:attrNameLst>
                                      </p:cBhvr>
                                      <p:to>
                                        <p:strVal val="hidden"/>
                                      </p:to>
                                    </p:set>
                                  </p:subTnLst>
                                </p:cTn>
                              </p:par>
                              <p:par>
                                <p:cTn id="24" presetID="1" presetClass="entr" presetSubtype="0" fill="hold" grpId="0" nodeType="withEffect">
                                  <p:stCondLst>
                                    <p:cond delay="0"/>
                                  </p:stCondLst>
                                  <p:childTnLst>
                                    <p:set>
                                      <p:cBhvr>
                                        <p:cTn id="25" dur="1" fill="hold">
                                          <p:stCondLst>
                                            <p:cond delay="0"/>
                                          </p:stCondLst>
                                        </p:cTn>
                                        <p:tgtEl>
                                          <p:spTgt spid="6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barn(outVertical)">
                                      <p:cBhvr>
                                        <p:cTn id="30"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par>
                                <p:cTn id="31" presetID="1" presetClass="entr" presetSubtype="0" fill="hold" grpId="0" nodeType="withEffect">
                                  <p:stCondLst>
                                    <p:cond delay="0"/>
                                  </p:stCondLst>
                                  <p:childTnLst>
                                    <p:set>
                                      <p:cBhvr>
                                        <p:cTn id="32" dur="1" fill="hold">
                                          <p:stCondLst>
                                            <p:cond delay="0"/>
                                          </p:stCondLst>
                                        </p:cTn>
                                        <p:tgtEl>
                                          <p:spTgt spid="6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6" presetClass="entr" presetSubtype="42" fill="hold" grpId="0" nodeType="click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barn(outHorizontal)">
                                      <p:cBhvr>
                                        <p:cTn id="47" dur="500"/>
                                        <p:tgtEl>
                                          <p:spTgt spid="56"/>
                                        </p:tgtEl>
                                      </p:cBhvr>
                                    </p:animEffect>
                                  </p:childTnLst>
                                  <p:subTnLst>
                                    <p:set>
                                      <p:cBhvr override="childStyle">
                                        <p:cTn dur="1" fill="hold" display="0" masterRel="nextClick" afterEffect="1"/>
                                        <p:tgtEl>
                                          <p:spTgt spid="56"/>
                                        </p:tgtEl>
                                        <p:attrNameLst>
                                          <p:attrName>style.visibility</p:attrName>
                                        </p:attrNameLst>
                                      </p:cBhvr>
                                      <p:to>
                                        <p:strVal val="hidden"/>
                                      </p:to>
                                    </p:set>
                                  </p:subTnLst>
                                </p:cTn>
                              </p:par>
                              <p:par>
                                <p:cTn id="48" presetID="1" presetClass="entr" presetSubtype="0" fill="hold" grpId="0" nodeType="withEffect">
                                  <p:stCondLst>
                                    <p:cond delay="0"/>
                                  </p:stCondLst>
                                  <p:childTnLst>
                                    <p:set>
                                      <p:cBhvr>
                                        <p:cTn id="49" dur="1" fill="hold">
                                          <p:stCondLst>
                                            <p:cond delay="0"/>
                                          </p:stCondLst>
                                        </p:cTn>
                                        <p:tgtEl>
                                          <p:spTgt spid="61"/>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6" presetClass="entr" presetSubtype="37" fill="hold" grpId="0" nodeType="clickEffect">
                                  <p:stCondLst>
                                    <p:cond delay="0"/>
                                  </p:stCondLst>
                                  <p:childTnLst>
                                    <p:set>
                                      <p:cBhvr>
                                        <p:cTn id="53" dur="1" fill="hold">
                                          <p:stCondLst>
                                            <p:cond delay="0"/>
                                          </p:stCondLst>
                                        </p:cTn>
                                        <p:tgtEl>
                                          <p:spTgt spid="53"/>
                                        </p:tgtEl>
                                        <p:attrNameLst>
                                          <p:attrName>style.visibility</p:attrName>
                                        </p:attrNameLst>
                                      </p:cBhvr>
                                      <p:to>
                                        <p:strVal val="visible"/>
                                      </p:to>
                                    </p:set>
                                    <p:animEffect transition="in" filter="barn(outVertical)">
                                      <p:cBhvr>
                                        <p:cTn id="54" dur="500"/>
                                        <p:tgtEl>
                                          <p:spTgt spid="53"/>
                                        </p:tgtEl>
                                      </p:cBhvr>
                                    </p:animEffect>
                                  </p:childTnLst>
                                  <p:subTnLst>
                                    <p:set>
                                      <p:cBhvr override="childStyle">
                                        <p:cTn dur="1" fill="hold" display="0" masterRel="nextClick" afterEffect="1"/>
                                        <p:tgtEl>
                                          <p:spTgt spid="53"/>
                                        </p:tgtEl>
                                        <p:attrNameLst>
                                          <p:attrName>style.visibility</p:attrName>
                                        </p:attrNameLst>
                                      </p:cBhvr>
                                      <p:to>
                                        <p:strVal val="hidden"/>
                                      </p:to>
                                    </p:set>
                                  </p:subTnLst>
                                </p:cTn>
                              </p:par>
                              <p:par>
                                <p:cTn id="55" presetID="1" presetClass="entr" presetSubtype="0" fill="hold" grpId="0" nodeType="withEffect">
                                  <p:stCondLst>
                                    <p:cond delay="0"/>
                                  </p:stCondLst>
                                  <p:childTnLst>
                                    <p:set>
                                      <p:cBhvr>
                                        <p:cTn id="56" dur="1" fill="hold">
                                          <p:stCondLst>
                                            <p:cond delay="0"/>
                                          </p:stCondLst>
                                        </p:cTn>
                                        <p:tgtEl>
                                          <p:spTgt spid="6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1"/>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3"/>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6"/>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62"/>
                                        </p:tgtEl>
                                        <p:attrNameLst>
                                          <p:attrName>style.visibility</p:attrName>
                                        </p:attrNameLst>
                                      </p:cBhvr>
                                      <p:to>
                                        <p:strVal val="visible"/>
                                      </p:to>
                                    </p:set>
                                  </p:childTnLst>
                                </p:cTn>
                              </p:par>
                              <p:par>
                                <p:cTn id="71" presetID="16" presetClass="entr" presetSubtype="42" fill="hold" grpId="0" nodeType="withEffect">
                                  <p:stCondLst>
                                    <p:cond delay="0"/>
                                  </p:stCondLst>
                                  <p:childTnLst>
                                    <p:set>
                                      <p:cBhvr>
                                        <p:cTn id="72" dur="1" fill="hold">
                                          <p:stCondLst>
                                            <p:cond delay="0"/>
                                          </p:stCondLst>
                                        </p:cTn>
                                        <p:tgtEl>
                                          <p:spTgt spid="58"/>
                                        </p:tgtEl>
                                        <p:attrNameLst>
                                          <p:attrName>style.visibility</p:attrName>
                                        </p:attrNameLst>
                                      </p:cBhvr>
                                      <p:to>
                                        <p:strVal val="visible"/>
                                      </p:to>
                                    </p:set>
                                    <p:animEffect transition="in" filter="barn(outHorizontal)">
                                      <p:cBhvr>
                                        <p:cTn id="73" dur="500"/>
                                        <p:tgtEl>
                                          <p:spTgt spid="58"/>
                                        </p:tgtEl>
                                      </p:cBhvr>
                                    </p:animEffect>
                                  </p:childTnLst>
                                  <p:subTnLst>
                                    <p:set>
                                      <p:cBhvr override="childStyle">
                                        <p:cTn dur="1" fill="hold" display="0" masterRel="nextClick" afterEffect="1"/>
                                        <p:tgtEl>
                                          <p:spTgt spid="58"/>
                                        </p:tgtEl>
                                        <p:attrNameLst>
                                          <p:attrName>style.visibility</p:attrName>
                                        </p:attrNameLst>
                                      </p:cBhvr>
                                      <p:to>
                                        <p:strVal val="hidden"/>
                                      </p:to>
                                    </p:set>
                                  </p:subTnLst>
                                </p:cTn>
                              </p:par>
                            </p:childTnLst>
                          </p:cTn>
                        </p:par>
                      </p:childTnLst>
                    </p:cTn>
                  </p:par>
                  <p:par>
                    <p:cTn id="74" fill="hold">
                      <p:stCondLst>
                        <p:cond delay="indefinite"/>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65">
                                            <p:txEl>
                                              <p:pRg st="0" end="0"/>
                                            </p:txEl>
                                          </p:spTgt>
                                        </p:tgtEl>
                                        <p:attrNameLst>
                                          <p:attrName>style.visibility</p:attrName>
                                        </p:attrNameLst>
                                      </p:cBhvr>
                                      <p:to>
                                        <p:strVal val="visible"/>
                                      </p:to>
                                    </p:set>
                                  </p:childTnLst>
                                </p:cTn>
                              </p:par>
                              <p:par>
                                <p:cTn id="78" presetID="16" presetClass="entr" presetSubtype="37" fill="hold" grpId="0" nodeType="with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barn(outVertical)">
                                      <p:cBhvr>
                                        <p:cTn id="80"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p:bldP spid="49" grpId="0" animBg="1"/>
      <p:bldP spid="50" grpId="0" animBg="1"/>
      <p:bldP spid="51" grpId="0" animBg="1"/>
      <p:bldP spid="54" grpId="0"/>
      <p:bldP spid="55" grpId="0"/>
      <p:bldP spid="2" grpId="0" animBg="1"/>
      <p:bldP spid="52" grpId="0" animBg="1"/>
      <p:bldP spid="53" grpId="0" animBg="1"/>
      <p:bldP spid="56" grpId="0" animBg="1"/>
      <p:bldP spid="57" grpId="0" animBg="1"/>
      <p:bldP spid="5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1043608" y="1554743"/>
            <a:ext cx="7776864" cy="63792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defTabSz="831850"/>
            <a:r>
              <a:rPr lang="en-GB" dirty="0" smtClean="0">
                <a:solidFill>
                  <a:schemeClr val="bg1"/>
                </a:solidFill>
                <a:latin typeface="Arial" pitchFamily="34" charset="0"/>
                <a:cs typeface="Arial" pitchFamily="34" charset="0"/>
              </a:rPr>
              <a:t>None of the hypothesized </a:t>
            </a:r>
            <a:r>
              <a:rPr lang="en-GB" dirty="0" err="1" smtClean="0">
                <a:solidFill>
                  <a:schemeClr val="bg1"/>
                </a:solidFill>
                <a:latin typeface="Arial" pitchFamily="34" charset="0"/>
                <a:cs typeface="Arial" pitchFamily="34" charset="0"/>
              </a:rPr>
              <a:t>refugia</a:t>
            </a:r>
            <a:r>
              <a:rPr lang="en-GB" dirty="0" smtClean="0">
                <a:solidFill>
                  <a:schemeClr val="bg1"/>
                </a:solidFill>
                <a:latin typeface="Arial" pitchFamily="34" charset="0"/>
                <a:cs typeface="Arial" pitchFamily="34" charset="0"/>
              </a:rPr>
              <a:t> constitute a significant protection from acute thermal stress</a:t>
            </a:r>
          </a:p>
        </p:txBody>
      </p:sp>
      <p:graphicFrame>
        <p:nvGraphicFramePr>
          <p:cNvPr id="7" name="Table 6"/>
          <p:cNvGraphicFramePr>
            <a:graphicFrameLocks noGrp="1"/>
          </p:cNvGraphicFramePr>
          <p:nvPr/>
        </p:nvGraphicFramePr>
        <p:xfrm>
          <a:off x="1187623" y="3602072"/>
          <a:ext cx="6984777" cy="1915160"/>
        </p:xfrm>
        <a:graphic>
          <a:graphicData uri="http://schemas.openxmlformats.org/drawingml/2006/table">
            <a:tbl>
              <a:tblPr firstRow="1" bandRow="1">
                <a:tableStyleId>{073A0DAA-6AF3-43AB-8588-CEC1D06C72B9}</a:tableStyleId>
              </a:tblPr>
              <a:tblGrid>
                <a:gridCol w="1313968"/>
                <a:gridCol w="3294543"/>
                <a:gridCol w="2376266"/>
              </a:tblGrid>
              <a:tr h="370840">
                <a:tc>
                  <a:txBody>
                    <a:bodyPr/>
                    <a:lstStyle/>
                    <a:p>
                      <a:r>
                        <a:rPr lang="en-GB" sz="1300" b="1" dirty="0" smtClean="0">
                          <a:solidFill>
                            <a:schemeClr val="tx1"/>
                          </a:solidFill>
                          <a:latin typeface="Arial" pitchFamily="34" charset="0"/>
                          <a:cs typeface="Arial" pitchFamily="34" charset="0"/>
                        </a:rPr>
                        <a:t>Refuge</a:t>
                      </a:r>
                      <a:endParaRPr lang="en-GB" sz="1300" b="1" dirty="0">
                        <a:solidFill>
                          <a:schemeClr val="tx1"/>
                        </a:solidFill>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91D"/>
                    </a:solidFill>
                  </a:tcPr>
                </a:tc>
                <a:tc>
                  <a:txBody>
                    <a:bodyPr/>
                    <a:lstStyle/>
                    <a:p>
                      <a:r>
                        <a:rPr lang="en-GB" sz="1300" b="1" dirty="0" smtClean="0">
                          <a:solidFill>
                            <a:schemeClr val="tx1"/>
                          </a:solidFill>
                          <a:latin typeface="Arial" pitchFamily="34" charset="0"/>
                          <a:cs typeface="Arial" pitchFamily="34" charset="0"/>
                        </a:rPr>
                        <a:t>Direct effects</a:t>
                      </a:r>
                      <a:endParaRPr lang="en-GB" sz="1300" b="1" dirty="0">
                        <a:solidFill>
                          <a:schemeClr val="tx1"/>
                        </a:solidFill>
                        <a:latin typeface="Arial" pitchFamily="34" charset="0"/>
                        <a:cs typeface="Arial" pitchFamily="34" charset="0"/>
                      </a:endParaRPr>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91D"/>
                    </a:solidFill>
                  </a:tcPr>
                </a:tc>
                <a:tc>
                  <a:txBody>
                    <a:bodyPr/>
                    <a:lstStyle/>
                    <a:p>
                      <a:r>
                        <a:rPr lang="en-GB" sz="1300" b="1" dirty="0" smtClean="0">
                          <a:solidFill>
                            <a:schemeClr val="tx1"/>
                          </a:solidFill>
                          <a:latin typeface="Arial" pitchFamily="34" charset="0"/>
                          <a:cs typeface="Arial" pitchFamily="34" charset="0"/>
                        </a:rPr>
                        <a:t>Minimizes</a:t>
                      </a:r>
                      <a:endParaRPr lang="en-GB" sz="1300" b="1" dirty="0">
                        <a:solidFill>
                          <a:schemeClr val="tx1"/>
                        </a:solidFill>
                        <a:latin typeface="Arial" pitchFamily="34" charset="0"/>
                        <a:cs typeface="Arial" pitchFamily="34" charset="0"/>
                      </a:endParaRP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91D"/>
                    </a:solidFill>
                  </a:tcPr>
                </a:tc>
              </a:tr>
              <a:tr h="370840">
                <a:tc>
                  <a:txBody>
                    <a:bodyPr/>
                    <a:lstStyle/>
                    <a:p>
                      <a:r>
                        <a:rPr lang="en-GB" sz="1300" b="0" dirty="0" smtClean="0">
                          <a:solidFill>
                            <a:schemeClr val="bg1"/>
                          </a:solidFill>
                          <a:latin typeface="Arial" pitchFamily="34" charset="0"/>
                          <a:cs typeface="Arial" pitchFamily="34" charset="0"/>
                        </a:rPr>
                        <a:t>Strong mixing  </a:t>
                      </a:r>
                      <a:endParaRPr lang="en-GB" sz="1300" b="0" dirty="0">
                        <a:solidFill>
                          <a:schemeClr val="bg1"/>
                        </a:solidFill>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solidFill>
                      <a:schemeClr val="tx1"/>
                    </a:solidFill>
                  </a:tcPr>
                </a:tc>
                <a:tc>
                  <a:txBody>
                    <a:bodyPr/>
                    <a:lstStyle/>
                    <a:p>
                      <a:r>
                        <a:rPr lang="en-GB" sz="1300" b="0" dirty="0" smtClean="0">
                          <a:solidFill>
                            <a:schemeClr val="bg1"/>
                          </a:solidFill>
                          <a:latin typeface="Arial" pitchFamily="34" charset="0"/>
                          <a:cs typeface="Arial" pitchFamily="34" charset="0"/>
                        </a:rPr>
                        <a:t>Decrease of SST</a:t>
                      </a:r>
                    </a:p>
                    <a:p>
                      <a:pPr marL="0" marR="0" indent="0" algn="l" defTabSz="914400" rtl="0" eaLnBrk="1" fontAlgn="auto" latinLnBrk="0" hangingPunct="1">
                        <a:lnSpc>
                          <a:spcPct val="100000"/>
                        </a:lnSpc>
                        <a:spcBef>
                          <a:spcPts val="0"/>
                        </a:spcBef>
                        <a:spcAft>
                          <a:spcPts val="0"/>
                        </a:spcAft>
                        <a:buClrTx/>
                        <a:buSzTx/>
                        <a:buFontTx/>
                        <a:buNone/>
                        <a:tabLst/>
                        <a:defRPr/>
                      </a:pPr>
                      <a:r>
                        <a:rPr lang="en-GB" sz="1300" b="0" dirty="0" smtClean="0">
                          <a:solidFill>
                            <a:srgbClr val="FFC000"/>
                          </a:solidFill>
                          <a:latin typeface="Arial" pitchFamily="34" charset="0"/>
                          <a:cs typeface="Arial" pitchFamily="34" charset="0"/>
                        </a:rPr>
                        <a:t>Transport of harmful by-products away</a:t>
                      </a:r>
                      <a:endParaRPr lang="en-GB" sz="1300" b="0" dirty="0">
                        <a:solidFill>
                          <a:schemeClr val="bg1"/>
                        </a:solidFill>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mpd="sng">
                      <a:noFill/>
                    </a:lnB>
                    <a:solidFill>
                      <a:schemeClr val="tx1"/>
                    </a:solidFill>
                  </a:tcPr>
                </a:tc>
                <a:tc>
                  <a:txBody>
                    <a:bodyPr/>
                    <a:lstStyle/>
                    <a:p>
                      <a:r>
                        <a:rPr lang="en-GB" sz="1300" b="0" dirty="0" smtClean="0">
                          <a:solidFill>
                            <a:schemeClr val="bg1"/>
                          </a:solidFill>
                          <a:latin typeface="Arial" pitchFamily="34" charset="0"/>
                          <a:cs typeface="Arial" pitchFamily="34" charset="0"/>
                        </a:rPr>
                        <a:t>Thermal stress</a:t>
                      </a:r>
                    </a:p>
                    <a:p>
                      <a:pPr marL="0" marR="0" indent="0" algn="l" defTabSz="914400" rtl="0" eaLnBrk="1" fontAlgn="auto" latinLnBrk="0" hangingPunct="1">
                        <a:lnSpc>
                          <a:spcPct val="100000"/>
                        </a:lnSpc>
                        <a:spcBef>
                          <a:spcPts val="0"/>
                        </a:spcBef>
                        <a:spcAft>
                          <a:spcPts val="0"/>
                        </a:spcAft>
                        <a:buClrTx/>
                        <a:buSzTx/>
                        <a:buFontTx/>
                        <a:buNone/>
                        <a:tabLst/>
                        <a:defRPr/>
                      </a:pPr>
                      <a:r>
                        <a:rPr lang="en-GB" sz="1300" b="0" dirty="0" smtClean="0">
                          <a:solidFill>
                            <a:srgbClr val="FFC000"/>
                          </a:solidFill>
                          <a:latin typeface="Arial" pitchFamily="34" charset="0"/>
                          <a:cs typeface="Arial" pitchFamily="34" charset="0"/>
                        </a:rPr>
                        <a:t>Thermal/</a:t>
                      </a:r>
                      <a:r>
                        <a:rPr lang="en-GB" sz="1300" b="0" dirty="0" err="1" smtClean="0">
                          <a:solidFill>
                            <a:srgbClr val="FFC000"/>
                          </a:solidFill>
                          <a:latin typeface="Arial" pitchFamily="34" charset="0"/>
                          <a:cs typeface="Arial" pitchFamily="34" charset="0"/>
                        </a:rPr>
                        <a:t>radiative</a:t>
                      </a:r>
                      <a:r>
                        <a:rPr lang="en-GB" sz="1300" b="0" dirty="0" smtClean="0">
                          <a:solidFill>
                            <a:srgbClr val="FFC000"/>
                          </a:solidFill>
                          <a:latin typeface="Arial" pitchFamily="34" charset="0"/>
                          <a:cs typeface="Arial" pitchFamily="34" charset="0"/>
                        </a:rPr>
                        <a:t> stress</a:t>
                      </a:r>
                      <a:endParaRPr lang="en-GB" sz="1300" b="0" dirty="0" smtClean="0">
                        <a:solidFill>
                          <a:schemeClr val="bg1"/>
                        </a:solidFill>
                        <a:latin typeface="Arial" pitchFamily="34" charset="0"/>
                        <a:cs typeface="Arial" pitchFamily="34" charset="0"/>
                      </a:endParaRP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solidFill>
                      <a:schemeClr val="tx1"/>
                    </a:solidFill>
                  </a:tcPr>
                </a:tc>
              </a:tr>
              <a:tr h="370840">
                <a:tc>
                  <a:txBody>
                    <a:bodyPr/>
                    <a:lstStyle/>
                    <a:p>
                      <a:r>
                        <a:rPr lang="en-GB" sz="1300" b="0" dirty="0" smtClean="0">
                          <a:solidFill>
                            <a:schemeClr val="bg1"/>
                          </a:solidFill>
                          <a:latin typeface="Arial" pitchFamily="34" charset="0"/>
                          <a:cs typeface="Arial" pitchFamily="34" charset="0"/>
                        </a:rPr>
                        <a:t>Upwelling</a:t>
                      </a:r>
                      <a:endParaRPr lang="en-GB" sz="1300" b="0" dirty="0">
                        <a:solidFill>
                          <a:schemeClr val="bg1"/>
                        </a:solidFill>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T w="12700" cap="flat" cmpd="sng" algn="ctr">
                      <a:noFill/>
                      <a:prstDash val="solid"/>
                      <a:round/>
                      <a:headEnd type="none" w="med" len="med"/>
                      <a:tailEnd type="none" w="med" len="med"/>
                    </a:lnT>
                    <a:lnB w="12700" cmpd="sng">
                      <a:noFill/>
                    </a:lnB>
                    <a:solidFill>
                      <a:schemeClr val="tx1"/>
                    </a:solidFill>
                  </a:tcPr>
                </a:tc>
                <a:tc>
                  <a:txBody>
                    <a:bodyPr/>
                    <a:lstStyle/>
                    <a:p>
                      <a:r>
                        <a:rPr lang="en-GB" sz="1300" b="0" dirty="0" smtClean="0">
                          <a:solidFill>
                            <a:schemeClr val="bg1"/>
                          </a:solidFill>
                          <a:latin typeface="Arial" pitchFamily="34" charset="0"/>
                          <a:cs typeface="Arial" pitchFamily="34" charset="0"/>
                        </a:rPr>
                        <a:t>Decrease of SST</a:t>
                      </a:r>
                    </a:p>
                    <a:p>
                      <a:pPr marL="0" marR="0" indent="0" algn="l" defTabSz="914400" rtl="0" eaLnBrk="1" fontAlgn="auto" latinLnBrk="0" hangingPunct="1">
                        <a:lnSpc>
                          <a:spcPct val="100000"/>
                        </a:lnSpc>
                        <a:spcBef>
                          <a:spcPts val="0"/>
                        </a:spcBef>
                        <a:spcAft>
                          <a:spcPts val="0"/>
                        </a:spcAft>
                        <a:buClrTx/>
                        <a:buSzTx/>
                        <a:buFontTx/>
                        <a:buNone/>
                        <a:tabLst/>
                        <a:defRPr/>
                      </a:pPr>
                      <a:r>
                        <a:rPr lang="en-GB" sz="1300" b="0" dirty="0" smtClean="0">
                          <a:solidFill>
                            <a:srgbClr val="FFC000"/>
                          </a:solidFill>
                          <a:latin typeface="Arial" pitchFamily="34" charset="0"/>
                          <a:cs typeface="Arial" pitchFamily="34" charset="0"/>
                        </a:rPr>
                        <a:t>Decrease of light</a:t>
                      </a:r>
                    </a:p>
                    <a:p>
                      <a:pPr marL="0" marR="0" indent="0" algn="l" defTabSz="914400" rtl="0" eaLnBrk="1" fontAlgn="auto" latinLnBrk="0" hangingPunct="1">
                        <a:lnSpc>
                          <a:spcPct val="100000"/>
                        </a:lnSpc>
                        <a:spcBef>
                          <a:spcPts val="0"/>
                        </a:spcBef>
                        <a:spcAft>
                          <a:spcPts val="0"/>
                        </a:spcAft>
                        <a:buClrTx/>
                        <a:buSzTx/>
                        <a:buFontTx/>
                        <a:buNone/>
                        <a:tabLst/>
                        <a:defRPr/>
                      </a:pPr>
                      <a:r>
                        <a:rPr lang="en-GB" sz="1300" b="0" dirty="0" smtClean="0">
                          <a:solidFill>
                            <a:srgbClr val="FFC000"/>
                          </a:solidFill>
                          <a:latin typeface="Arial" pitchFamily="34" charset="0"/>
                          <a:cs typeface="Arial" pitchFamily="34" charset="0"/>
                        </a:rPr>
                        <a:t>Provision of heterotrophic food resources</a:t>
                      </a:r>
                    </a:p>
                  </a:txBody>
                  <a:tcPr>
                    <a:lnT w="12700" cap="flat" cmpd="sng" algn="ctr">
                      <a:noFill/>
                      <a:prstDash val="solid"/>
                      <a:round/>
                      <a:headEnd type="none" w="med" len="med"/>
                      <a:tailEnd type="none" w="med" len="med"/>
                    </a:lnT>
                    <a:lnB w="12700" cmpd="sng">
                      <a:noFill/>
                    </a:lnB>
                    <a:solidFill>
                      <a:schemeClr val="tx1"/>
                    </a:solidFill>
                  </a:tcPr>
                </a:tc>
                <a:tc>
                  <a:txBody>
                    <a:bodyPr/>
                    <a:lstStyle/>
                    <a:p>
                      <a:r>
                        <a:rPr lang="en-GB" sz="1300" b="0" dirty="0" smtClean="0">
                          <a:solidFill>
                            <a:schemeClr val="bg1"/>
                          </a:solidFill>
                          <a:latin typeface="Arial" pitchFamily="34" charset="0"/>
                          <a:cs typeface="Arial" pitchFamily="34" charset="0"/>
                        </a:rPr>
                        <a:t>Thermal stress</a:t>
                      </a:r>
                    </a:p>
                    <a:p>
                      <a:pPr marL="0" marR="0" indent="0" algn="l" defTabSz="914400" rtl="0" eaLnBrk="1" fontAlgn="auto" latinLnBrk="0" hangingPunct="1">
                        <a:lnSpc>
                          <a:spcPct val="100000"/>
                        </a:lnSpc>
                        <a:spcBef>
                          <a:spcPts val="0"/>
                        </a:spcBef>
                        <a:spcAft>
                          <a:spcPts val="0"/>
                        </a:spcAft>
                        <a:buClrTx/>
                        <a:buSzTx/>
                        <a:buFontTx/>
                        <a:buNone/>
                        <a:tabLst/>
                        <a:defRPr/>
                      </a:pPr>
                      <a:r>
                        <a:rPr lang="en-GB" sz="1300" b="0" dirty="0" err="1" smtClean="0">
                          <a:solidFill>
                            <a:srgbClr val="FFC000"/>
                          </a:solidFill>
                          <a:latin typeface="Arial" pitchFamily="34" charset="0"/>
                          <a:cs typeface="Arial" pitchFamily="34" charset="0"/>
                        </a:rPr>
                        <a:t>Radiative</a:t>
                      </a:r>
                      <a:r>
                        <a:rPr lang="en-GB" sz="1300" b="0" dirty="0" smtClean="0">
                          <a:solidFill>
                            <a:srgbClr val="FFC000"/>
                          </a:solidFill>
                          <a:latin typeface="Arial" pitchFamily="34" charset="0"/>
                          <a:cs typeface="Arial" pitchFamily="34" charset="0"/>
                        </a:rPr>
                        <a:t> stress</a:t>
                      </a:r>
                    </a:p>
                    <a:p>
                      <a:pPr marL="0" marR="0" indent="0" algn="l" defTabSz="914400" rtl="0" eaLnBrk="1" fontAlgn="auto" latinLnBrk="0" hangingPunct="1">
                        <a:lnSpc>
                          <a:spcPct val="100000"/>
                        </a:lnSpc>
                        <a:spcBef>
                          <a:spcPts val="0"/>
                        </a:spcBef>
                        <a:spcAft>
                          <a:spcPts val="0"/>
                        </a:spcAft>
                        <a:buClrTx/>
                        <a:buSzTx/>
                        <a:buFontTx/>
                        <a:buNone/>
                        <a:tabLst/>
                        <a:defRPr/>
                      </a:pPr>
                      <a:r>
                        <a:rPr lang="en-GB" sz="1300" b="0" dirty="0" smtClean="0">
                          <a:solidFill>
                            <a:srgbClr val="FFC000"/>
                          </a:solidFill>
                          <a:latin typeface="Arial" pitchFamily="34" charset="0"/>
                          <a:cs typeface="Arial" pitchFamily="34" charset="0"/>
                        </a:rPr>
                        <a:t>Post-bleaching mortality</a:t>
                      </a:r>
                      <a:endParaRPr lang="en-GB" sz="1300" b="0" dirty="0" smtClean="0">
                        <a:solidFill>
                          <a:schemeClr val="bg1"/>
                        </a:solidFill>
                        <a:latin typeface="Arial" pitchFamily="34" charset="0"/>
                        <a:cs typeface="Arial" pitchFamily="34" charset="0"/>
                      </a:endParaRPr>
                    </a:p>
                  </a:txBody>
                  <a:tcPr>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solidFill>
                      <a:schemeClr val="tx1"/>
                    </a:solidFill>
                  </a:tcPr>
                </a:tc>
              </a:tr>
              <a:tr h="370840">
                <a:tc>
                  <a:txBody>
                    <a:bodyPr/>
                    <a:lstStyle/>
                    <a:p>
                      <a:r>
                        <a:rPr lang="en-GB" sz="1300" b="0" dirty="0" smtClean="0">
                          <a:solidFill>
                            <a:schemeClr val="bg1"/>
                          </a:solidFill>
                          <a:latin typeface="Arial" pitchFamily="34" charset="0"/>
                          <a:cs typeface="Arial" pitchFamily="34" charset="0"/>
                        </a:rPr>
                        <a:t>High latitude</a:t>
                      </a:r>
                      <a:endParaRPr lang="en-GB" sz="1300" b="0" dirty="0">
                        <a:solidFill>
                          <a:schemeClr val="bg1"/>
                        </a:solidFill>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T w="12700" cmpd="sng">
                      <a:noFill/>
                    </a:lnT>
                    <a:lnB w="12700" cap="flat" cmpd="sng" algn="ctr">
                      <a:solidFill>
                        <a:schemeClr val="bg1"/>
                      </a:solidFill>
                      <a:prstDash val="solid"/>
                      <a:round/>
                      <a:headEnd type="none" w="med" len="med"/>
                      <a:tailEnd type="none" w="med" len="med"/>
                    </a:lnB>
                    <a:solidFill>
                      <a:schemeClr val="tx1"/>
                    </a:solidFill>
                  </a:tcPr>
                </a:tc>
                <a:tc>
                  <a:txBody>
                    <a:bodyPr/>
                    <a:lstStyle/>
                    <a:p>
                      <a:r>
                        <a:rPr lang="en-GB" sz="1300" b="0" dirty="0" smtClean="0">
                          <a:solidFill>
                            <a:schemeClr val="bg1"/>
                          </a:solidFill>
                          <a:latin typeface="Arial" pitchFamily="34" charset="0"/>
                          <a:cs typeface="Arial" pitchFamily="34" charset="0"/>
                        </a:rPr>
                        <a:t>Decrease of SST</a:t>
                      </a:r>
                    </a:p>
                  </a:txBody>
                  <a:tcPr>
                    <a:lnT w="12700" cmpd="sng">
                      <a:noFill/>
                    </a:lnT>
                    <a:lnB w="12700" cap="flat" cmpd="sng" algn="ctr">
                      <a:solidFill>
                        <a:schemeClr val="bg1"/>
                      </a:solidFill>
                      <a:prstDash val="solid"/>
                      <a:round/>
                      <a:headEnd type="none" w="med" len="med"/>
                      <a:tailEnd type="none" w="med" len="med"/>
                    </a:lnB>
                    <a:solidFill>
                      <a:schemeClr val="tx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b="0" dirty="0" smtClean="0">
                          <a:solidFill>
                            <a:schemeClr val="bg1"/>
                          </a:solidFill>
                          <a:latin typeface="Arial" pitchFamily="34" charset="0"/>
                          <a:cs typeface="Arial" pitchFamily="34" charset="0"/>
                        </a:rPr>
                        <a:t>Thermal stress</a:t>
                      </a:r>
                    </a:p>
                  </a:txBody>
                  <a:tcPr>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solidFill>
                      <a:schemeClr val="tx1"/>
                    </a:solidFill>
                  </a:tcPr>
                </a:tc>
              </a:tr>
            </a:tbl>
          </a:graphicData>
        </a:graphic>
      </p:graphicFrame>
      <p:grpSp>
        <p:nvGrpSpPr>
          <p:cNvPr id="13" name="Group 10"/>
          <p:cNvGrpSpPr/>
          <p:nvPr/>
        </p:nvGrpSpPr>
        <p:grpSpPr>
          <a:xfrm>
            <a:off x="899592" y="1673265"/>
            <a:ext cx="144016" cy="143942"/>
            <a:chOff x="3059832" y="4812984"/>
            <a:chExt cx="144016" cy="143942"/>
          </a:xfrm>
        </p:grpSpPr>
        <p:sp>
          <p:nvSpPr>
            <p:cNvPr id="14" name="Oval 13"/>
            <p:cNvSpPr/>
            <p:nvPr/>
          </p:nvSpPr>
          <p:spPr>
            <a:xfrm>
              <a:off x="3059832" y="4812984"/>
              <a:ext cx="144016" cy="143942"/>
            </a:xfrm>
            <a:prstGeom prst="ellipse">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sp>
          <p:nvSpPr>
            <p:cNvPr id="15" name="Oval 14"/>
            <p:cNvSpPr/>
            <p:nvPr/>
          </p:nvSpPr>
          <p:spPr>
            <a:xfrm>
              <a:off x="3103789" y="4856978"/>
              <a:ext cx="56102" cy="55953"/>
            </a:xfrm>
            <a:prstGeom prst="ellipse">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grpSp>
      <p:grpSp>
        <p:nvGrpSpPr>
          <p:cNvPr id="16" name="Group 13"/>
          <p:cNvGrpSpPr/>
          <p:nvPr/>
        </p:nvGrpSpPr>
        <p:grpSpPr>
          <a:xfrm>
            <a:off x="827584" y="2408690"/>
            <a:ext cx="144016" cy="143942"/>
            <a:chOff x="3059832" y="4812984"/>
            <a:chExt cx="144016" cy="143942"/>
          </a:xfrm>
        </p:grpSpPr>
        <p:sp>
          <p:nvSpPr>
            <p:cNvPr id="17" name="Oval 16"/>
            <p:cNvSpPr/>
            <p:nvPr/>
          </p:nvSpPr>
          <p:spPr>
            <a:xfrm>
              <a:off x="3059832" y="4812984"/>
              <a:ext cx="144016" cy="143942"/>
            </a:xfrm>
            <a:prstGeom prst="ellipse">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sp>
          <p:nvSpPr>
            <p:cNvPr id="18" name="Oval 17"/>
            <p:cNvSpPr/>
            <p:nvPr/>
          </p:nvSpPr>
          <p:spPr>
            <a:xfrm>
              <a:off x="3103789" y="4856978"/>
              <a:ext cx="56102" cy="55953"/>
            </a:xfrm>
            <a:prstGeom prst="ellipse">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grpSp>
      <p:sp>
        <p:nvSpPr>
          <p:cNvPr id="19" name="Rectangle 18"/>
          <p:cNvSpPr>
            <a:spLocks noChangeArrowheads="1"/>
          </p:cNvSpPr>
          <p:nvPr/>
        </p:nvSpPr>
        <p:spPr bwMode="auto">
          <a:xfrm>
            <a:off x="971600" y="2264674"/>
            <a:ext cx="7776864" cy="63792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defTabSz="831850"/>
            <a:r>
              <a:rPr lang="en-GB" dirty="0" smtClean="0">
                <a:solidFill>
                  <a:schemeClr val="bg1"/>
                </a:solidFill>
                <a:latin typeface="Arial" pitchFamily="34" charset="0"/>
                <a:cs typeface="Arial" pitchFamily="34" charset="0"/>
              </a:rPr>
              <a:t>Only upwelling areas constitute meaningful </a:t>
            </a:r>
            <a:r>
              <a:rPr lang="en-GB" dirty="0" err="1" smtClean="0">
                <a:solidFill>
                  <a:schemeClr val="bg1"/>
                </a:solidFill>
                <a:latin typeface="Arial" pitchFamily="34" charset="0"/>
                <a:cs typeface="Arial" pitchFamily="34" charset="0"/>
              </a:rPr>
              <a:t>refugia</a:t>
            </a:r>
            <a:r>
              <a:rPr lang="en-GB" dirty="0" smtClean="0">
                <a:solidFill>
                  <a:schemeClr val="bg1"/>
                </a:solidFill>
                <a:latin typeface="Arial" pitchFamily="34" charset="0"/>
                <a:cs typeface="Arial" pitchFamily="34" charset="0"/>
              </a:rPr>
              <a:t> from chronic thermal stress</a:t>
            </a:r>
          </a:p>
        </p:txBody>
      </p:sp>
      <p:sp>
        <p:nvSpPr>
          <p:cNvPr id="20" name="Rectangle 19"/>
          <p:cNvSpPr/>
          <p:nvPr/>
        </p:nvSpPr>
        <p:spPr>
          <a:xfrm>
            <a:off x="971600" y="2987660"/>
            <a:ext cx="8172400" cy="369332"/>
          </a:xfrm>
          <a:prstGeom prst="rect">
            <a:avLst/>
          </a:prstGeom>
        </p:spPr>
        <p:txBody>
          <a:bodyPr wrap="square">
            <a:spAutoFit/>
          </a:bodyPr>
          <a:lstStyle/>
          <a:p>
            <a:pPr defTabSz="831850"/>
            <a:r>
              <a:rPr lang="en-GB" dirty="0" smtClean="0">
                <a:solidFill>
                  <a:schemeClr val="bg1"/>
                </a:solidFill>
                <a:latin typeface="Arial" pitchFamily="34" charset="0"/>
                <a:cs typeface="Arial" pitchFamily="34" charset="0"/>
              </a:rPr>
              <a:t>Need to examine other advantages of refugia areas</a:t>
            </a:r>
          </a:p>
        </p:txBody>
      </p:sp>
      <p:grpSp>
        <p:nvGrpSpPr>
          <p:cNvPr id="21" name="Group 13"/>
          <p:cNvGrpSpPr/>
          <p:nvPr/>
        </p:nvGrpSpPr>
        <p:grpSpPr>
          <a:xfrm>
            <a:off x="827584" y="3056762"/>
            <a:ext cx="144016" cy="143942"/>
            <a:chOff x="3059832" y="4812984"/>
            <a:chExt cx="144016" cy="143942"/>
          </a:xfrm>
        </p:grpSpPr>
        <p:sp>
          <p:nvSpPr>
            <p:cNvPr id="22" name="Oval 21"/>
            <p:cNvSpPr/>
            <p:nvPr/>
          </p:nvSpPr>
          <p:spPr>
            <a:xfrm>
              <a:off x="3059832" y="4812984"/>
              <a:ext cx="144016" cy="143942"/>
            </a:xfrm>
            <a:prstGeom prst="ellipse">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sp>
          <p:nvSpPr>
            <p:cNvPr id="23" name="Oval 22"/>
            <p:cNvSpPr/>
            <p:nvPr/>
          </p:nvSpPr>
          <p:spPr>
            <a:xfrm>
              <a:off x="3103789" y="4856978"/>
              <a:ext cx="56102" cy="55953"/>
            </a:xfrm>
            <a:prstGeom prst="ellipse">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grpSp>
      <p:sp>
        <p:nvSpPr>
          <p:cNvPr id="29" name="Rectangle 28"/>
          <p:cNvSpPr>
            <a:spLocks noChangeArrowheads="1"/>
          </p:cNvSpPr>
          <p:nvPr/>
        </p:nvSpPr>
        <p:spPr bwMode="auto">
          <a:xfrm>
            <a:off x="1043608" y="764704"/>
            <a:ext cx="7776864" cy="63792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83115" tIns="41557" rIns="83115" bIns="41557">
            <a:spAutoFit/>
          </a:bodyPr>
          <a:lstStyle/>
          <a:p>
            <a:pPr defTabSz="831850"/>
            <a:r>
              <a:rPr lang="en-GB" dirty="0" err="1" smtClean="0">
                <a:solidFill>
                  <a:schemeClr val="bg1"/>
                </a:solidFill>
                <a:latin typeface="Arial" pitchFamily="34" charset="0"/>
                <a:cs typeface="Arial" pitchFamily="34" charset="0"/>
              </a:rPr>
              <a:t>Refugia</a:t>
            </a:r>
            <a:r>
              <a:rPr lang="en-GB" dirty="0" smtClean="0">
                <a:solidFill>
                  <a:schemeClr val="bg1"/>
                </a:solidFill>
                <a:latin typeface="Arial" pitchFamily="34" charset="0"/>
                <a:cs typeface="Arial" pitchFamily="34" charset="0"/>
              </a:rPr>
              <a:t> cover 14% of areas near reefs in the Caribbean. High latitude refugia is the most widespread near reefs</a:t>
            </a:r>
            <a:endParaRPr lang="en-GB" dirty="0">
              <a:solidFill>
                <a:schemeClr val="bg1"/>
              </a:solidFill>
              <a:latin typeface="Arial" pitchFamily="34" charset="0"/>
              <a:cs typeface="Arial" pitchFamily="34" charset="0"/>
            </a:endParaRPr>
          </a:p>
        </p:txBody>
      </p:sp>
      <p:grpSp>
        <p:nvGrpSpPr>
          <p:cNvPr id="30" name="Group 10"/>
          <p:cNvGrpSpPr/>
          <p:nvPr/>
        </p:nvGrpSpPr>
        <p:grpSpPr>
          <a:xfrm>
            <a:off x="899592" y="836712"/>
            <a:ext cx="144016" cy="143942"/>
            <a:chOff x="3059832" y="4812984"/>
            <a:chExt cx="144016" cy="143942"/>
          </a:xfrm>
        </p:grpSpPr>
        <p:sp>
          <p:nvSpPr>
            <p:cNvPr id="31" name="Oval 30"/>
            <p:cNvSpPr/>
            <p:nvPr/>
          </p:nvSpPr>
          <p:spPr>
            <a:xfrm>
              <a:off x="3059832" y="4812984"/>
              <a:ext cx="144016" cy="143942"/>
            </a:xfrm>
            <a:prstGeom prst="ellipse">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sp>
          <p:nvSpPr>
            <p:cNvPr id="32" name="Oval 31"/>
            <p:cNvSpPr/>
            <p:nvPr/>
          </p:nvSpPr>
          <p:spPr>
            <a:xfrm>
              <a:off x="3103789" y="4856978"/>
              <a:ext cx="56102" cy="55953"/>
            </a:xfrm>
            <a:prstGeom prst="ellipse">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grpSp>
    </p:spTree>
    <p:extLst>
      <p:ext uri="{BB962C8B-B14F-4D97-AF65-F5344CB8AC3E}">
        <p14:creationId xmlns="" xmlns:p14="http://schemas.microsoft.com/office/powerpoint/2010/main" val="42424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9" grpId="0"/>
      <p:bldP spid="20"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31640" y="2636912"/>
            <a:ext cx="6696744" cy="1200329"/>
          </a:xfrm>
          <a:prstGeom prst="rect">
            <a:avLst/>
          </a:prstGeom>
        </p:spPr>
        <p:txBody>
          <a:bodyPr wrap="square">
            <a:spAutoFit/>
          </a:bodyPr>
          <a:lstStyle/>
          <a:p>
            <a:pPr algn="ctr" defTabSz="831850"/>
            <a:r>
              <a:rPr lang="en-GB" dirty="0" smtClean="0">
                <a:solidFill>
                  <a:srgbClr val="FFC000"/>
                </a:solidFill>
                <a:latin typeface="Arial" pitchFamily="34" charset="0"/>
                <a:cs typeface="Arial" pitchFamily="34" charset="0"/>
              </a:rPr>
              <a:t>We are facing rapid climate change. Given the magnitude of the threat, it is crucial that the utility of potential solutions is assessed swiftly and thoroughly, that we may gain maximum use of the limited time available to respond.</a:t>
            </a:r>
            <a:endParaRPr lang="en-GB" dirty="0">
              <a:solidFill>
                <a:srgbClr val="FFC000"/>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0" y="0"/>
            <a:ext cx="9144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grpSp>
        <p:nvGrpSpPr>
          <p:cNvPr id="24" name="Group 23"/>
          <p:cNvGrpSpPr/>
          <p:nvPr/>
        </p:nvGrpSpPr>
        <p:grpSpPr>
          <a:xfrm>
            <a:off x="1547813" y="1159536"/>
            <a:ext cx="6946900" cy="5546118"/>
            <a:chOff x="1547813" y="1159536"/>
            <a:chExt cx="6946900" cy="5546118"/>
          </a:xfrm>
        </p:grpSpPr>
        <p:sp>
          <p:nvSpPr>
            <p:cNvPr id="4" name="Rectangle 8"/>
            <p:cNvSpPr>
              <a:spLocks noChangeArrowheads="1"/>
            </p:cNvSpPr>
            <p:nvPr/>
          </p:nvSpPr>
          <p:spPr bwMode="auto">
            <a:xfrm>
              <a:off x="2051050" y="6252396"/>
              <a:ext cx="5545138" cy="4532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3115" tIns="41557" rIns="83115" bIns="41557" anchor="ctr">
              <a:spAutoFit/>
            </a:bodyPr>
            <a:lstStyle/>
            <a:p>
              <a:pPr algn="ctr" defTabSz="831850"/>
              <a:r>
                <a:rPr lang="en-GB" sz="1200" b="0" dirty="0">
                  <a:solidFill>
                    <a:srgbClr val="FFCC00"/>
                  </a:solidFill>
                  <a:latin typeface="Arial" pitchFamily="34" charset="0"/>
                  <a:cs typeface="Arial" pitchFamily="34" charset="0"/>
                </a:rPr>
                <a:t>Marine Spatial Ecology Laboratory </a:t>
              </a:r>
            </a:p>
            <a:p>
              <a:pPr algn="ctr" defTabSz="831850"/>
              <a:r>
                <a:rPr lang="en-GB" sz="1200" b="0" dirty="0">
                  <a:solidFill>
                    <a:srgbClr val="FFCC00"/>
                  </a:solidFill>
                  <a:latin typeface="Arial" pitchFamily="34" charset="0"/>
                  <a:cs typeface="Arial" pitchFamily="34" charset="0"/>
                </a:rPr>
                <a:t>Here and there: University of Queensland, University of </a:t>
              </a:r>
              <a:r>
                <a:rPr lang="en-GB" sz="1200" b="0" dirty="0" smtClean="0">
                  <a:solidFill>
                    <a:srgbClr val="FFCC00"/>
                  </a:solidFill>
                  <a:latin typeface="Arial" pitchFamily="34" charset="0"/>
                  <a:cs typeface="Arial" pitchFamily="34" charset="0"/>
                </a:rPr>
                <a:t>Exeter</a:t>
              </a:r>
              <a:endParaRPr lang="en-GB" sz="1400" b="0" dirty="0">
                <a:solidFill>
                  <a:srgbClr val="FFCC00"/>
                </a:solidFill>
                <a:latin typeface="Arial" pitchFamily="34" charset="0"/>
                <a:cs typeface="Arial" pitchFamily="34" charset="0"/>
              </a:endParaRPr>
            </a:p>
          </p:txBody>
        </p:sp>
        <p:pic>
          <p:nvPicPr>
            <p:cNvPr id="5" name="Picture 10" descr="MSELlogo"/>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211960" y="5777219"/>
              <a:ext cx="1469072" cy="4012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11"/>
            <p:cNvSpPr>
              <a:spLocks noChangeArrowheads="1"/>
            </p:cNvSpPr>
            <p:nvPr/>
          </p:nvSpPr>
          <p:spPr bwMode="auto">
            <a:xfrm>
              <a:off x="1547813" y="1159536"/>
              <a:ext cx="6946900" cy="1376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lIns="83115" tIns="41557" rIns="83115" bIns="41557">
              <a:spAutoFit/>
            </a:bodyPr>
            <a:lstStyle/>
            <a:p>
              <a:pPr algn="just"/>
              <a:r>
                <a:rPr lang="en-GB" sz="2400" b="0" dirty="0">
                  <a:solidFill>
                    <a:srgbClr val="FFCC00"/>
                  </a:solidFill>
                  <a:latin typeface="Castellar" pitchFamily="18" charset="0"/>
                  <a:cs typeface="Arial" pitchFamily="34" charset="0"/>
                </a:rPr>
                <a:t>Thanks!</a:t>
              </a:r>
            </a:p>
            <a:p>
              <a:pPr algn="just"/>
              <a:endParaRPr lang="en-GB" sz="1800" b="0" dirty="0">
                <a:solidFill>
                  <a:srgbClr val="8ACFFE"/>
                </a:solidFill>
                <a:latin typeface="Arial" pitchFamily="34" charset="0"/>
                <a:cs typeface="Arial" pitchFamily="34" charset="0"/>
              </a:endParaRPr>
            </a:p>
            <a:p>
              <a:pPr algn="just"/>
              <a:r>
                <a:rPr lang="en-GB" sz="1400" b="0" dirty="0" smtClean="0">
                  <a:solidFill>
                    <a:schemeClr val="bg1"/>
                  </a:solidFill>
                  <a:latin typeface="Arial" pitchFamily="34" charset="0"/>
                  <a:cs typeface="Arial" pitchFamily="34" charset="0"/>
                </a:rPr>
                <a:t>               The </a:t>
              </a:r>
              <a:r>
                <a:rPr lang="en-GB" sz="1400" b="0" dirty="0">
                  <a:solidFill>
                    <a:schemeClr val="bg1"/>
                  </a:solidFill>
                  <a:latin typeface="Arial" pitchFamily="34" charset="0"/>
                  <a:cs typeface="Arial" pitchFamily="34" charset="0"/>
                </a:rPr>
                <a:t>European Union (</a:t>
              </a:r>
              <a:r>
                <a:rPr lang="en-GB" sz="1400" b="0" dirty="0">
                  <a:solidFill>
                    <a:srgbClr val="F7C300"/>
                  </a:solidFill>
                  <a:latin typeface="Castellar" pitchFamily="18" charset="0"/>
                  <a:cs typeface="Arial" pitchFamily="34" charset="0"/>
                </a:rPr>
                <a:t>FORCE project</a:t>
              </a:r>
              <a:r>
                <a:rPr lang="en-GB" sz="1400" b="0" dirty="0" smtClean="0">
                  <a:solidFill>
                    <a:schemeClr val="bg1"/>
                  </a:solidFill>
                  <a:latin typeface="Arial" pitchFamily="34" charset="0"/>
                  <a:cs typeface="Arial" pitchFamily="34" charset="0"/>
                </a:rPr>
                <a:t>)</a:t>
              </a:r>
            </a:p>
            <a:p>
              <a:pPr algn="just"/>
              <a:endParaRPr lang="en-GB" sz="1400" b="0" dirty="0" smtClean="0">
                <a:solidFill>
                  <a:srgbClr val="99CCFF"/>
                </a:solidFill>
                <a:latin typeface="Arial" pitchFamily="34" charset="0"/>
                <a:cs typeface="Arial" pitchFamily="34" charset="0"/>
              </a:endParaRPr>
            </a:p>
            <a:p>
              <a:pPr algn="just"/>
              <a:endParaRPr lang="en-GB" sz="1400" b="0" dirty="0">
                <a:solidFill>
                  <a:srgbClr val="99CCFF"/>
                </a:solidFill>
                <a:latin typeface="Arial" pitchFamily="34" charset="0"/>
                <a:cs typeface="Arial" pitchFamily="34" charset="0"/>
              </a:endParaRPr>
            </a:p>
          </p:txBody>
        </p:sp>
        <p:pic>
          <p:nvPicPr>
            <p:cNvPr id="7" name="Picture 5" descr="Exeter_yellow.gif"/>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796136" y="5842875"/>
              <a:ext cx="1127242" cy="4664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6" descr="UQ_yellow.gif"/>
            <p:cNvPicPr>
              <a:picLocks noChangeAspect="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771502" y="5827136"/>
              <a:ext cx="1296442" cy="370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1547813" y="1595551"/>
              <a:ext cx="728074" cy="720000"/>
            </a:xfrm>
            <a:prstGeom prst="rect">
              <a:avLst/>
            </a:prstGeom>
          </p:spPr>
        </p:pic>
        <p:pic>
          <p:nvPicPr>
            <p:cNvPr id="2" name="Picture 1"/>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5607505" y="2204864"/>
              <a:ext cx="2863539" cy="1901569"/>
            </a:xfrm>
            <a:prstGeom prst="rect">
              <a:avLst/>
            </a:prstGeom>
          </p:spPr>
        </p:pic>
        <p:sp>
          <p:nvSpPr>
            <p:cNvPr id="3" name="Rectangle 2"/>
            <p:cNvSpPr/>
            <p:nvPr/>
          </p:nvSpPr>
          <p:spPr>
            <a:xfrm>
              <a:off x="2275887" y="3625860"/>
              <a:ext cx="3321505" cy="523220"/>
            </a:xfrm>
            <a:prstGeom prst="rect">
              <a:avLst/>
            </a:prstGeom>
          </p:spPr>
          <p:txBody>
            <a:bodyPr wrap="square">
              <a:spAutoFit/>
            </a:bodyPr>
            <a:lstStyle/>
            <a:p>
              <a:pPr algn="r"/>
              <a:r>
                <a:rPr lang="en-GB" sz="1400" dirty="0">
                  <a:solidFill>
                    <a:schemeClr val="bg1"/>
                  </a:solidFill>
                  <a:latin typeface="Arial" pitchFamily="34" charset="0"/>
                  <a:cs typeface="Arial" pitchFamily="34" charset="0"/>
                </a:rPr>
                <a:t>To all members of </a:t>
              </a:r>
              <a:r>
                <a:rPr lang="en-GB" sz="1400" dirty="0">
                  <a:solidFill>
                    <a:srgbClr val="FFCC00"/>
                  </a:solidFill>
                  <a:latin typeface="Castellar" pitchFamily="18" charset="0"/>
                  <a:cs typeface="Arial" pitchFamily="34" charset="0"/>
                </a:rPr>
                <a:t>MSEL</a:t>
              </a:r>
              <a:r>
                <a:rPr lang="en-GB" sz="1400" dirty="0">
                  <a:solidFill>
                    <a:srgbClr val="8ACFFE"/>
                  </a:solidFill>
                  <a:latin typeface="Arial" pitchFamily="34" charset="0"/>
                  <a:cs typeface="Arial" pitchFamily="34" charset="0"/>
                </a:rPr>
                <a:t> </a:t>
              </a:r>
              <a:r>
                <a:rPr lang="en-GB" sz="1400" dirty="0">
                  <a:solidFill>
                    <a:schemeClr val="bg1"/>
                  </a:solidFill>
                  <a:latin typeface="Arial" pitchFamily="34" charset="0"/>
                  <a:cs typeface="Arial" pitchFamily="34" charset="0"/>
                </a:rPr>
                <a:t>for valuable comments and discussions</a:t>
              </a:r>
            </a:p>
          </p:txBody>
        </p:sp>
        <p:sp>
          <p:nvSpPr>
            <p:cNvPr id="12" name="Rectangle 11"/>
            <p:cNvSpPr/>
            <p:nvPr/>
          </p:nvSpPr>
          <p:spPr>
            <a:xfrm>
              <a:off x="2195736" y="2564904"/>
              <a:ext cx="3321505" cy="738664"/>
            </a:xfrm>
            <a:prstGeom prst="rect">
              <a:avLst/>
            </a:prstGeom>
          </p:spPr>
          <p:txBody>
            <a:bodyPr wrap="square">
              <a:spAutoFit/>
            </a:bodyPr>
            <a:lstStyle/>
            <a:p>
              <a:pPr algn="r"/>
              <a:r>
                <a:rPr lang="en-GB" sz="1400" dirty="0" smtClean="0">
                  <a:solidFill>
                    <a:srgbClr val="FFC91D"/>
                  </a:solidFill>
                  <a:latin typeface="Arial" pitchFamily="34" charset="0"/>
                  <a:cs typeface="Arial" pitchFamily="34" charset="0"/>
                </a:rPr>
                <a:t>Data providers</a:t>
              </a:r>
              <a:r>
                <a:rPr lang="en-GB" sz="1400" dirty="0" smtClean="0">
                  <a:solidFill>
                    <a:schemeClr val="bg1"/>
                  </a:solidFill>
                  <a:latin typeface="Arial" pitchFamily="34" charset="0"/>
                  <a:cs typeface="Arial" pitchFamily="34" charset="0"/>
                </a:rPr>
                <a:t> of freely available datasets: AVHRR Pathfinder, MCRMP, HYCOM, GSHHS</a:t>
              </a:r>
              <a:endParaRPr lang="en-GB" sz="1400" dirty="0">
                <a:solidFill>
                  <a:schemeClr val="bg1"/>
                </a:solidFill>
                <a:latin typeface="Arial" pitchFamily="34" charset="0"/>
                <a:cs typeface="Arial" pitchFamily="34" charset="0"/>
              </a:endParaRPr>
            </a:p>
          </p:txBody>
        </p:sp>
      </p:grpSp>
      <p:sp>
        <p:nvSpPr>
          <p:cNvPr id="27" name="Rectangle 26"/>
          <p:cNvSpPr/>
          <p:nvPr/>
        </p:nvSpPr>
        <p:spPr>
          <a:xfrm>
            <a:off x="3203848" y="2996952"/>
            <a:ext cx="2825286" cy="523220"/>
          </a:xfrm>
          <a:prstGeom prst="rect">
            <a:avLst/>
          </a:prstGeom>
        </p:spPr>
        <p:txBody>
          <a:bodyPr wrap="square">
            <a:spAutoFit/>
          </a:bodyPr>
          <a:lstStyle/>
          <a:p>
            <a:pPr algn="ctr" defTabSz="831850"/>
            <a:r>
              <a:rPr lang="en-GB" sz="1400" dirty="0" smtClean="0">
                <a:solidFill>
                  <a:schemeClr val="bg1"/>
                </a:solidFill>
                <a:latin typeface="Arial" pitchFamily="34" charset="0"/>
                <a:cs typeface="Arial" pitchFamily="34" charset="0"/>
              </a:rPr>
              <a:t>Any inquiries please contact  </a:t>
            </a:r>
            <a:endParaRPr lang="en-GB" sz="1400" dirty="0">
              <a:solidFill>
                <a:schemeClr val="bg1"/>
              </a:solidFill>
              <a:latin typeface="Arial" pitchFamily="34" charset="0"/>
              <a:cs typeface="Arial" pitchFamily="34" charset="0"/>
            </a:endParaRPr>
          </a:p>
          <a:p>
            <a:pPr algn="ctr" defTabSz="831850"/>
            <a:r>
              <a:rPr lang="en-GB" sz="1400" u="sng" dirty="0" smtClean="0">
                <a:solidFill>
                  <a:srgbClr val="FFCC00"/>
                </a:solidFill>
                <a:latin typeface="Arial" pitchFamily="34" charset="0"/>
                <a:cs typeface="Arial" pitchFamily="34" charset="0"/>
              </a:rPr>
              <a:t>i.c.chollett-ordaz@ex.ac.uk</a:t>
            </a:r>
            <a:endParaRPr lang="en-GB" sz="1400" u="sng" dirty="0">
              <a:solidFill>
                <a:srgbClr val="FFCC00"/>
              </a:solidFill>
              <a:latin typeface="Arial" pitchFamily="34" charset="0"/>
              <a:cs typeface="Arial" pitchFamily="34" charset="0"/>
            </a:endParaRPr>
          </a:p>
        </p:txBody>
      </p:sp>
      <p:pic>
        <p:nvPicPr>
          <p:cNvPr id="14" name="Picture 11" descr="umbrella3"/>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rot="19556602">
            <a:off x="2285456" y="2402703"/>
            <a:ext cx="1944688" cy="194468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988735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8"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20000" fill="hold"/>
                                        <p:tgtEl>
                                          <p:spTgt spid="24"/>
                                        </p:tgtEl>
                                        <p:attrNameLst>
                                          <p:attrName>ppt_x</p:attrName>
                                        </p:attrNameLst>
                                      </p:cBhvr>
                                      <p:tavLst>
                                        <p:tav tm="0">
                                          <p:val>
                                            <p:strVal val="#ppt_x"/>
                                          </p:val>
                                        </p:tav>
                                        <p:tav tm="100000">
                                          <p:val>
                                            <p:strVal val="#ppt_x"/>
                                          </p:val>
                                        </p:tav>
                                      </p:tavLst>
                                    </p:anim>
                                    <p:anim calcmode="lin" valueType="num">
                                      <p:cBhvr>
                                        <p:cTn id="8" dur="20000" fill="hold"/>
                                        <p:tgtEl>
                                          <p:spTgt spid="24"/>
                                        </p:tgtEl>
                                        <p:attrNameLst>
                                          <p:attrName>ppt_y</p:attrName>
                                        </p:attrNameLst>
                                      </p:cBhvr>
                                      <p:tavLst>
                                        <p:tav tm="0">
                                          <p:val>
                                            <p:strVal val="#ppt_y+1"/>
                                          </p:val>
                                        </p:tav>
                                        <p:tav tm="100000">
                                          <p:val>
                                            <p:strVal val="#ppt_y-1"/>
                                          </p:val>
                                        </p:tav>
                                      </p:tavLst>
                                    </p:anim>
                                  </p:childTnLst>
                                </p:cTn>
                              </p:par>
                            </p:childTnLst>
                          </p:cTn>
                        </p:par>
                        <p:par>
                          <p:cTn id="9" fill="hold">
                            <p:stCondLst>
                              <p:cond delay="20000"/>
                            </p:stCondLst>
                            <p:childTnLst>
                              <p:par>
                                <p:cTn id="10" presetID="10" presetClass="entr" presetSubtype="0"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2000"/>
                                        <p:tgtEl>
                                          <p:spTgt spid="27"/>
                                        </p:tgtEl>
                                      </p:cBhvr>
                                    </p:animEffect>
                                  </p:childTnLst>
                                </p:cTn>
                              </p:par>
                              <p:par>
                                <p:cTn id="13" presetID="10"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1412776"/>
            <a:ext cx="8352928" cy="5447645"/>
          </a:xfrm>
          <a:prstGeom prst="rect">
            <a:avLst/>
          </a:prstGeom>
        </p:spPr>
        <p:txBody>
          <a:bodyPr wrap="square">
            <a:spAutoFit/>
          </a:bodyPr>
          <a:lstStyle/>
          <a:p>
            <a:pPr indent="-457200" algn="just" defTabSz="831850">
              <a:spcAft>
                <a:spcPts val="600"/>
              </a:spcAft>
            </a:pPr>
            <a:r>
              <a:rPr lang="en-US" sz="1200" dirty="0">
                <a:solidFill>
                  <a:schemeClr val="bg1"/>
                </a:solidFill>
                <a:latin typeface="Arial" pitchFamily="34" charset="0"/>
                <a:cs typeface="Arial" pitchFamily="34" charset="0"/>
              </a:rPr>
              <a:t>Baker, A. C., P. W. Glynn, and B. </a:t>
            </a:r>
            <a:r>
              <a:rPr lang="en-US" sz="1200" dirty="0" err="1">
                <a:solidFill>
                  <a:schemeClr val="bg1"/>
                </a:solidFill>
                <a:latin typeface="Arial" pitchFamily="34" charset="0"/>
                <a:cs typeface="Arial" pitchFamily="34" charset="0"/>
              </a:rPr>
              <a:t>Riegl</a:t>
            </a:r>
            <a:r>
              <a:rPr lang="en-US" sz="1200" dirty="0">
                <a:solidFill>
                  <a:schemeClr val="bg1"/>
                </a:solidFill>
                <a:latin typeface="Arial" pitchFamily="34" charset="0"/>
                <a:cs typeface="Arial" pitchFamily="34" charset="0"/>
              </a:rPr>
              <a:t>. 2008. Climate change and coral reef bleaching: an ecological assessment of long-term impacts, recovery trends and future outlook. </a:t>
            </a:r>
            <a:r>
              <a:rPr lang="en-US" sz="1200" dirty="0" err="1">
                <a:solidFill>
                  <a:schemeClr val="bg1"/>
                </a:solidFill>
                <a:latin typeface="Arial" pitchFamily="34" charset="0"/>
                <a:cs typeface="Arial" pitchFamily="34" charset="0"/>
              </a:rPr>
              <a:t>Estuar</a:t>
            </a:r>
            <a:r>
              <a:rPr lang="en-US" sz="1200" dirty="0">
                <a:solidFill>
                  <a:schemeClr val="bg1"/>
                </a:solidFill>
                <a:latin typeface="Arial" pitchFamily="34" charset="0"/>
                <a:cs typeface="Arial" pitchFamily="34" charset="0"/>
              </a:rPr>
              <a:t>. Coast. Shelf Sci. 80: 435-471</a:t>
            </a:r>
            <a:r>
              <a:rPr lang="en-US" sz="1200" dirty="0" smtClean="0">
                <a:solidFill>
                  <a:schemeClr val="bg1"/>
                </a:solidFill>
                <a:latin typeface="Arial" pitchFamily="34" charset="0"/>
                <a:cs typeface="Arial" pitchFamily="34" charset="0"/>
              </a:rPr>
              <a:t>.</a:t>
            </a:r>
          </a:p>
          <a:p>
            <a:pPr indent="-457200" algn="just" defTabSz="831850">
              <a:spcAft>
                <a:spcPts val="600"/>
              </a:spcAft>
            </a:pPr>
            <a:r>
              <a:rPr lang="en-GB" sz="1200" dirty="0" err="1" smtClean="0">
                <a:solidFill>
                  <a:schemeClr val="bg1"/>
                </a:solidFill>
                <a:latin typeface="Arial" pitchFamily="34" charset="0"/>
                <a:cs typeface="Arial" pitchFamily="34" charset="0"/>
              </a:rPr>
              <a:t>Bongaerts</a:t>
            </a:r>
            <a:r>
              <a:rPr lang="en-GB" sz="1200" dirty="0">
                <a:solidFill>
                  <a:schemeClr val="bg1"/>
                </a:solidFill>
                <a:latin typeface="Arial" pitchFamily="34" charset="0"/>
                <a:cs typeface="Arial" pitchFamily="34" charset="0"/>
              </a:rPr>
              <a:t>, P., T. Ridgway, E. </a:t>
            </a:r>
            <a:r>
              <a:rPr lang="en-GB" sz="1200" dirty="0" err="1">
                <a:solidFill>
                  <a:schemeClr val="bg1"/>
                </a:solidFill>
                <a:latin typeface="Arial" pitchFamily="34" charset="0"/>
                <a:cs typeface="Arial" pitchFamily="34" charset="0"/>
              </a:rPr>
              <a:t>Sampayo</a:t>
            </a:r>
            <a:r>
              <a:rPr lang="en-GB" sz="1200" dirty="0">
                <a:solidFill>
                  <a:schemeClr val="bg1"/>
                </a:solidFill>
                <a:latin typeface="Arial" pitchFamily="34" charset="0"/>
                <a:cs typeface="Arial" pitchFamily="34" charset="0"/>
              </a:rPr>
              <a:t>, and O. </a:t>
            </a:r>
            <a:r>
              <a:rPr lang="en-GB" sz="1200" dirty="0" err="1">
                <a:solidFill>
                  <a:schemeClr val="bg1"/>
                </a:solidFill>
                <a:latin typeface="Arial" pitchFamily="34" charset="0"/>
                <a:cs typeface="Arial" pitchFamily="34" charset="0"/>
              </a:rPr>
              <a:t>Hoegh-Guldberg</a:t>
            </a:r>
            <a:r>
              <a:rPr lang="en-GB" sz="1200" dirty="0">
                <a:solidFill>
                  <a:schemeClr val="bg1"/>
                </a:solidFill>
                <a:latin typeface="Arial" pitchFamily="34" charset="0"/>
                <a:cs typeface="Arial" pitchFamily="34" charset="0"/>
              </a:rPr>
              <a:t>. 2010. Assessing the ‘deep reef refugia’ hypothesis: focus on Caribbean reefs. Coral Reefs 29: 309-327</a:t>
            </a:r>
            <a:r>
              <a:rPr lang="en-GB" sz="1200" dirty="0" smtClean="0">
                <a:solidFill>
                  <a:schemeClr val="bg1"/>
                </a:solidFill>
                <a:latin typeface="Arial" pitchFamily="34" charset="0"/>
                <a:cs typeface="Arial" pitchFamily="34" charset="0"/>
              </a:rPr>
              <a:t>.</a:t>
            </a:r>
          </a:p>
          <a:p>
            <a:pPr indent="-457200" algn="just" defTabSz="831850">
              <a:spcAft>
                <a:spcPts val="600"/>
              </a:spcAft>
            </a:pPr>
            <a:r>
              <a:rPr lang="en-GB" sz="1200" dirty="0" err="1" smtClean="0">
                <a:solidFill>
                  <a:schemeClr val="bg1"/>
                </a:solidFill>
                <a:latin typeface="Arial" pitchFamily="34" charset="0"/>
                <a:cs typeface="Arial" pitchFamily="34" charset="0"/>
              </a:rPr>
              <a:t>Chassignet</a:t>
            </a:r>
            <a:r>
              <a:rPr lang="en-GB" sz="1200" dirty="0">
                <a:solidFill>
                  <a:schemeClr val="bg1"/>
                </a:solidFill>
                <a:latin typeface="Arial" pitchFamily="34" charset="0"/>
                <a:cs typeface="Arial" pitchFamily="34" charset="0"/>
              </a:rPr>
              <a:t>, E. P., H. E. </a:t>
            </a:r>
            <a:r>
              <a:rPr lang="en-GB" sz="1200" dirty="0" err="1">
                <a:solidFill>
                  <a:schemeClr val="bg1"/>
                </a:solidFill>
                <a:latin typeface="Arial" pitchFamily="34" charset="0"/>
                <a:cs typeface="Arial" pitchFamily="34" charset="0"/>
              </a:rPr>
              <a:t>Hurlburt</a:t>
            </a:r>
            <a:r>
              <a:rPr lang="en-GB" sz="1200" dirty="0">
                <a:solidFill>
                  <a:schemeClr val="bg1"/>
                </a:solidFill>
                <a:latin typeface="Arial" pitchFamily="34" charset="0"/>
                <a:cs typeface="Arial" pitchFamily="34" charset="0"/>
              </a:rPr>
              <a:t>, O. M. </a:t>
            </a:r>
            <a:r>
              <a:rPr lang="en-GB" sz="1200" dirty="0" err="1">
                <a:solidFill>
                  <a:schemeClr val="bg1"/>
                </a:solidFill>
                <a:latin typeface="Arial" pitchFamily="34" charset="0"/>
                <a:cs typeface="Arial" pitchFamily="34" charset="0"/>
              </a:rPr>
              <a:t>Smedstad</a:t>
            </a:r>
            <a:r>
              <a:rPr lang="en-GB" sz="1200" dirty="0">
                <a:solidFill>
                  <a:schemeClr val="bg1"/>
                </a:solidFill>
                <a:latin typeface="Arial" pitchFamily="34" charset="0"/>
                <a:cs typeface="Arial" pitchFamily="34" charset="0"/>
              </a:rPr>
              <a:t>, G. R. </a:t>
            </a:r>
            <a:r>
              <a:rPr lang="en-GB" sz="1200" dirty="0" err="1">
                <a:solidFill>
                  <a:schemeClr val="bg1"/>
                </a:solidFill>
                <a:latin typeface="Arial" pitchFamily="34" charset="0"/>
                <a:cs typeface="Arial" pitchFamily="34" charset="0"/>
              </a:rPr>
              <a:t>Halliwell</a:t>
            </a:r>
            <a:r>
              <a:rPr lang="en-GB" sz="1200" dirty="0">
                <a:solidFill>
                  <a:schemeClr val="bg1"/>
                </a:solidFill>
                <a:latin typeface="Arial" pitchFamily="34" charset="0"/>
                <a:cs typeface="Arial" pitchFamily="34" charset="0"/>
              </a:rPr>
              <a:t>, P. J. Hogan, A. J. </a:t>
            </a:r>
            <a:r>
              <a:rPr lang="en-GB" sz="1200" dirty="0" err="1">
                <a:solidFill>
                  <a:schemeClr val="bg1"/>
                </a:solidFill>
                <a:latin typeface="Arial" pitchFamily="34" charset="0"/>
                <a:cs typeface="Arial" pitchFamily="34" charset="0"/>
              </a:rPr>
              <a:t>Wallcraft</a:t>
            </a:r>
            <a:r>
              <a:rPr lang="en-GB" sz="1200" dirty="0">
                <a:solidFill>
                  <a:schemeClr val="bg1"/>
                </a:solidFill>
                <a:latin typeface="Arial" pitchFamily="34" charset="0"/>
                <a:cs typeface="Arial" pitchFamily="34" charset="0"/>
              </a:rPr>
              <a:t>, R. </a:t>
            </a:r>
            <a:r>
              <a:rPr lang="en-GB" sz="1200" dirty="0" err="1">
                <a:solidFill>
                  <a:schemeClr val="bg1"/>
                </a:solidFill>
                <a:latin typeface="Arial" pitchFamily="34" charset="0"/>
                <a:cs typeface="Arial" pitchFamily="34" charset="0"/>
              </a:rPr>
              <a:t>Baraille</a:t>
            </a:r>
            <a:r>
              <a:rPr lang="en-GB" sz="1200" dirty="0">
                <a:solidFill>
                  <a:schemeClr val="bg1"/>
                </a:solidFill>
                <a:latin typeface="Arial" pitchFamily="34" charset="0"/>
                <a:cs typeface="Arial" pitchFamily="34" charset="0"/>
              </a:rPr>
              <a:t>, and R. </a:t>
            </a:r>
            <a:r>
              <a:rPr lang="en-GB" sz="1200" dirty="0" err="1">
                <a:solidFill>
                  <a:schemeClr val="bg1"/>
                </a:solidFill>
                <a:latin typeface="Arial" pitchFamily="34" charset="0"/>
                <a:cs typeface="Arial" pitchFamily="34" charset="0"/>
              </a:rPr>
              <a:t>Bleck</a:t>
            </a:r>
            <a:r>
              <a:rPr lang="en-GB" sz="1200" dirty="0">
                <a:solidFill>
                  <a:schemeClr val="bg1"/>
                </a:solidFill>
                <a:latin typeface="Arial" pitchFamily="34" charset="0"/>
                <a:cs typeface="Arial" pitchFamily="34" charset="0"/>
              </a:rPr>
              <a:t>. 2007. The HYCOM (</a:t>
            </a:r>
            <a:r>
              <a:rPr lang="en-GB" sz="1200" dirty="0" err="1">
                <a:solidFill>
                  <a:schemeClr val="bg1"/>
                </a:solidFill>
                <a:latin typeface="Arial" pitchFamily="34" charset="0"/>
                <a:cs typeface="Arial" pitchFamily="34" charset="0"/>
              </a:rPr>
              <a:t>HYbrid</a:t>
            </a:r>
            <a:r>
              <a:rPr lang="en-GB" sz="1200" dirty="0">
                <a:solidFill>
                  <a:schemeClr val="bg1"/>
                </a:solidFill>
                <a:latin typeface="Arial" pitchFamily="34" charset="0"/>
                <a:cs typeface="Arial" pitchFamily="34" charset="0"/>
              </a:rPr>
              <a:t> Coordinate Ocean Model) data assimilative system. J. Mar. Syst. 65: 60-83</a:t>
            </a:r>
            <a:r>
              <a:rPr lang="en-GB" sz="1200" dirty="0" smtClean="0">
                <a:solidFill>
                  <a:schemeClr val="bg1"/>
                </a:solidFill>
                <a:latin typeface="Arial" pitchFamily="34" charset="0"/>
                <a:cs typeface="Arial" pitchFamily="34" charset="0"/>
              </a:rPr>
              <a:t>.</a:t>
            </a:r>
          </a:p>
          <a:p>
            <a:pPr indent="-457200" algn="just" defTabSz="831850">
              <a:spcAft>
                <a:spcPts val="600"/>
              </a:spcAft>
            </a:pPr>
            <a:r>
              <a:rPr lang="en-GB" sz="1200" dirty="0" smtClean="0">
                <a:solidFill>
                  <a:schemeClr val="bg1"/>
                </a:solidFill>
                <a:latin typeface="Arial" pitchFamily="34" charset="0"/>
                <a:cs typeface="Arial" pitchFamily="34" charset="0"/>
              </a:rPr>
              <a:t>Chollett</a:t>
            </a:r>
            <a:r>
              <a:rPr lang="en-GB" sz="1200" dirty="0">
                <a:solidFill>
                  <a:schemeClr val="bg1"/>
                </a:solidFill>
                <a:latin typeface="Arial" pitchFamily="34" charset="0"/>
                <a:cs typeface="Arial" pitchFamily="34" charset="0"/>
              </a:rPr>
              <a:t>, I., F. E. Müller-</a:t>
            </a:r>
            <a:r>
              <a:rPr lang="en-GB" sz="1200" dirty="0" err="1">
                <a:solidFill>
                  <a:schemeClr val="bg1"/>
                </a:solidFill>
                <a:latin typeface="Arial" pitchFamily="34" charset="0"/>
                <a:cs typeface="Arial" pitchFamily="34" charset="0"/>
              </a:rPr>
              <a:t>Karger</a:t>
            </a:r>
            <a:r>
              <a:rPr lang="en-GB" sz="1200" dirty="0">
                <a:solidFill>
                  <a:schemeClr val="bg1"/>
                </a:solidFill>
                <a:latin typeface="Arial" pitchFamily="34" charset="0"/>
                <a:cs typeface="Arial" pitchFamily="34" charset="0"/>
              </a:rPr>
              <a:t>, S. F. Heron, W. </a:t>
            </a:r>
            <a:r>
              <a:rPr lang="en-GB" sz="1200" dirty="0" err="1">
                <a:solidFill>
                  <a:schemeClr val="bg1"/>
                </a:solidFill>
                <a:latin typeface="Arial" pitchFamily="34" charset="0"/>
                <a:cs typeface="Arial" pitchFamily="34" charset="0"/>
              </a:rPr>
              <a:t>Skirving</a:t>
            </a:r>
            <a:r>
              <a:rPr lang="en-GB" sz="1200" dirty="0">
                <a:solidFill>
                  <a:schemeClr val="bg1"/>
                </a:solidFill>
                <a:latin typeface="Arial" pitchFamily="34" charset="0"/>
                <a:cs typeface="Arial" pitchFamily="34" charset="0"/>
              </a:rPr>
              <a:t>, and P. J. </a:t>
            </a:r>
            <a:r>
              <a:rPr lang="en-GB" sz="1200" dirty="0" err="1">
                <a:solidFill>
                  <a:schemeClr val="bg1"/>
                </a:solidFill>
                <a:latin typeface="Arial" pitchFamily="34" charset="0"/>
                <a:cs typeface="Arial" pitchFamily="34" charset="0"/>
              </a:rPr>
              <a:t>Mumby</a:t>
            </a:r>
            <a:r>
              <a:rPr lang="en-GB" sz="1200" dirty="0">
                <a:solidFill>
                  <a:schemeClr val="bg1"/>
                </a:solidFill>
                <a:latin typeface="Arial" pitchFamily="34" charset="0"/>
                <a:cs typeface="Arial" pitchFamily="34" charset="0"/>
              </a:rPr>
              <a:t>. 2012. Seasonal and spatial heterogeneity of recent sea surface temperature trends in the Caribbean Sea and southeast Gulf of Mexico. Mar. </a:t>
            </a:r>
            <a:r>
              <a:rPr lang="en-GB" sz="1200" dirty="0" err="1">
                <a:solidFill>
                  <a:schemeClr val="bg1"/>
                </a:solidFill>
                <a:latin typeface="Arial" pitchFamily="34" charset="0"/>
                <a:cs typeface="Arial" pitchFamily="34" charset="0"/>
              </a:rPr>
              <a:t>Pollut</a:t>
            </a:r>
            <a:r>
              <a:rPr lang="en-GB" sz="1200" dirty="0">
                <a:solidFill>
                  <a:schemeClr val="bg1"/>
                </a:solidFill>
                <a:latin typeface="Arial" pitchFamily="34" charset="0"/>
                <a:cs typeface="Arial" pitchFamily="34" charset="0"/>
              </a:rPr>
              <a:t>. Bull. 64: 956-965</a:t>
            </a:r>
            <a:r>
              <a:rPr lang="en-GB" sz="1200" dirty="0" smtClean="0">
                <a:solidFill>
                  <a:schemeClr val="bg1"/>
                </a:solidFill>
                <a:latin typeface="Arial" pitchFamily="34" charset="0"/>
                <a:cs typeface="Arial" pitchFamily="34" charset="0"/>
              </a:rPr>
              <a:t>.</a:t>
            </a:r>
          </a:p>
          <a:p>
            <a:pPr indent="-457200" algn="just" defTabSz="831850">
              <a:spcAft>
                <a:spcPts val="600"/>
              </a:spcAft>
            </a:pPr>
            <a:r>
              <a:rPr lang="en-GB" sz="1200" dirty="0" smtClean="0">
                <a:solidFill>
                  <a:schemeClr val="bg1"/>
                </a:solidFill>
                <a:latin typeface="Arial" pitchFamily="34" charset="0"/>
                <a:cs typeface="Arial" pitchFamily="34" charset="0"/>
              </a:rPr>
              <a:t>Chollett</a:t>
            </a:r>
            <a:r>
              <a:rPr lang="en-GB" sz="1200" dirty="0">
                <a:solidFill>
                  <a:schemeClr val="bg1"/>
                </a:solidFill>
                <a:latin typeface="Arial" pitchFamily="34" charset="0"/>
                <a:cs typeface="Arial" pitchFamily="34" charset="0"/>
              </a:rPr>
              <a:t>, I., P. J. </a:t>
            </a:r>
            <a:r>
              <a:rPr lang="en-GB" sz="1200" dirty="0" err="1">
                <a:solidFill>
                  <a:schemeClr val="bg1"/>
                </a:solidFill>
                <a:latin typeface="Arial" pitchFamily="34" charset="0"/>
                <a:cs typeface="Arial" pitchFamily="34" charset="0"/>
              </a:rPr>
              <a:t>Mumby</a:t>
            </a:r>
            <a:r>
              <a:rPr lang="en-GB" sz="1200" dirty="0">
                <a:solidFill>
                  <a:schemeClr val="bg1"/>
                </a:solidFill>
                <a:latin typeface="Arial" pitchFamily="34" charset="0"/>
                <a:cs typeface="Arial" pitchFamily="34" charset="0"/>
              </a:rPr>
              <a:t>, F. E. Müller-</a:t>
            </a:r>
            <a:r>
              <a:rPr lang="en-GB" sz="1200" dirty="0" err="1">
                <a:solidFill>
                  <a:schemeClr val="bg1"/>
                </a:solidFill>
                <a:latin typeface="Arial" pitchFamily="34" charset="0"/>
                <a:cs typeface="Arial" pitchFamily="34" charset="0"/>
              </a:rPr>
              <a:t>Karger</a:t>
            </a:r>
            <a:r>
              <a:rPr lang="en-GB" sz="1200" dirty="0">
                <a:solidFill>
                  <a:schemeClr val="bg1"/>
                </a:solidFill>
                <a:latin typeface="Arial" pitchFamily="34" charset="0"/>
                <a:cs typeface="Arial" pitchFamily="34" charset="0"/>
              </a:rPr>
              <a:t>, and C. Hu. 2012. Physical environments of the Caribbean Sea. </a:t>
            </a:r>
            <a:r>
              <a:rPr lang="en-GB" sz="1200" dirty="0" err="1">
                <a:solidFill>
                  <a:schemeClr val="bg1"/>
                </a:solidFill>
                <a:latin typeface="Arial" pitchFamily="34" charset="0"/>
                <a:cs typeface="Arial" pitchFamily="34" charset="0"/>
              </a:rPr>
              <a:t>Limnol</a:t>
            </a:r>
            <a:r>
              <a:rPr lang="en-GB" sz="1200" dirty="0">
                <a:solidFill>
                  <a:schemeClr val="bg1"/>
                </a:solidFill>
                <a:latin typeface="Arial" pitchFamily="34" charset="0"/>
                <a:cs typeface="Arial" pitchFamily="34" charset="0"/>
              </a:rPr>
              <a:t>. </a:t>
            </a:r>
            <a:r>
              <a:rPr lang="en-GB" sz="1200" dirty="0" err="1">
                <a:solidFill>
                  <a:schemeClr val="bg1"/>
                </a:solidFill>
                <a:latin typeface="Arial" pitchFamily="34" charset="0"/>
                <a:cs typeface="Arial" pitchFamily="34" charset="0"/>
              </a:rPr>
              <a:t>Oceanogr</a:t>
            </a:r>
            <a:r>
              <a:rPr lang="en-GB" sz="1200" dirty="0">
                <a:solidFill>
                  <a:schemeClr val="bg1"/>
                </a:solidFill>
                <a:latin typeface="Arial" pitchFamily="34" charset="0"/>
                <a:cs typeface="Arial" pitchFamily="34" charset="0"/>
              </a:rPr>
              <a:t>. 57: 1233-1244.</a:t>
            </a:r>
          </a:p>
          <a:p>
            <a:pPr indent="-457200" algn="just" defTabSz="831850">
              <a:spcAft>
                <a:spcPts val="600"/>
              </a:spcAft>
            </a:pPr>
            <a:r>
              <a:rPr lang="en-US" sz="1200" dirty="0" smtClean="0">
                <a:solidFill>
                  <a:schemeClr val="bg1"/>
                </a:solidFill>
                <a:latin typeface="Arial" pitchFamily="34" charset="0"/>
                <a:cs typeface="Arial" pitchFamily="34" charset="0"/>
              </a:rPr>
              <a:t>Donner</a:t>
            </a:r>
            <a:r>
              <a:rPr lang="en-US" sz="1200" dirty="0">
                <a:solidFill>
                  <a:schemeClr val="bg1"/>
                </a:solidFill>
                <a:latin typeface="Arial" pitchFamily="34" charset="0"/>
                <a:cs typeface="Arial" pitchFamily="34" charset="0"/>
              </a:rPr>
              <a:t>, S. D. 2011. An evaluation of the effect of recent temperature variability on the prediction of coral bleaching events. Ecol. Appl. 21: 1718-1730</a:t>
            </a:r>
            <a:r>
              <a:rPr lang="en-US" sz="1200" dirty="0" smtClean="0">
                <a:solidFill>
                  <a:schemeClr val="bg1"/>
                </a:solidFill>
                <a:latin typeface="Arial" pitchFamily="34" charset="0"/>
                <a:cs typeface="Arial" pitchFamily="34" charset="0"/>
              </a:rPr>
              <a:t>.</a:t>
            </a:r>
            <a:endParaRPr lang="en-US" sz="1200" dirty="0">
              <a:solidFill>
                <a:schemeClr val="bg1"/>
              </a:solidFill>
              <a:latin typeface="Arial" pitchFamily="34" charset="0"/>
              <a:cs typeface="Arial" pitchFamily="34" charset="0"/>
            </a:endParaRPr>
          </a:p>
          <a:p>
            <a:pPr indent="-457200" algn="just" defTabSz="831850">
              <a:spcAft>
                <a:spcPts val="600"/>
              </a:spcAft>
            </a:pPr>
            <a:r>
              <a:rPr lang="en-US" sz="1200" dirty="0" smtClean="0">
                <a:solidFill>
                  <a:schemeClr val="bg1"/>
                </a:solidFill>
                <a:latin typeface="Arial" pitchFamily="34" charset="0"/>
                <a:cs typeface="Arial" pitchFamily="34" charset="0"/>
              </a:rPr>
              <a:t>Gardner</a:t>
            </a:r>
            <a:r>
              <a:rPr lang="en-US" sz="1200" dirty="0">
                <a:solidFill>
                  <a:schemeClr val="bg1"/>
                </a:solidFill>
                <a:latin typeface="Arial" pitchFamily="34" charset="0"/>
                <a:cs typeface="Arial" pitchFamily="34" charset="0"/>
              </a:rPr>
              <a:t>, T. A., I. M. Cote, J. A. Gill, A. Grant, and A. R. Watkinson. 2003. Long-term region-wide declines in Caribbean corals. Science 301: 958-960</a:t>
            </a:r>
            <a:r>
              <a:rPr lang="en-US" sz="1200" dirty="0" smtClean="0">
                <a:solidFill>
                  <a:schemeClr val="bg1"/>
                </a:solidFill>
                <a:latin typeface="Arial" pitchFamily="34" charset="0"/>
                <a:cs typeface="Arial" pitchFamily="34" charset="0"/>
              </a:rPr>
              <a:t>.</a:t>
            </a:r>
          </a:p>
          <a:p>
            <a:pPr indent="-457200" algn="just" defTabSz="831850">
              <a:spcAft>
                <a:spcPts val="600"/>
              </a:spcAft>
            </a:pPr>
            <a:r>
              <a:rPr lang="en-US" sz="1200" dirty="0">
                <a:solidFill>
                  <a:schemeClr val="bg1"/>
                </a:solidFill>
                <a:latin typeface="Arial" pitchFamily="34" charset="0"/>
                <a:cs typeface="Arial" pitchFamily="34" charset="0"/>
              </a:rPr>
              <a:t>Glynn, P. W. 1996. Coral reef bleaching: facts, hypotheses and implications. Global Change Biol. 2: 495-509</a:t>
            </a:r>
            <a:r>
              <a:rPr lang="en-US" sz="1200" dirty="0" smtClean="0">
                <a:solidFill>
                  <a:schemeClr val="bg1"/>
                </a:solidFill>
                <a:latin typeface="Arial" pitchFamily="34" charset="0"/>
                <a:cs typeface="Arial" pitchFamily="34" charset="0"/>
              </a:rPr>
              <a:t>.</a:t>
            </a:r>
          </a:p>
          <a:p>
            <a:pPr indent="-457200" algn="just" defTabSz="831850">
              <a:spcAft>
                <a:spcPts val="600"/>
              </a:spcAft>
            </a:pPr>
            <a:r>
              <a:rPr lang="en-US" sz="1200" dirty="0" err="1" smtClean="0">
                <a:solidFill>
                  <a:schemeClr val="bg1"/>
                </a:solidFill>
                <a:latin typeface="Arial" pitchFamily="34" charset="0"/>
                <a:cs typeface="Arial" pitchFamily="34" charset="0"/>
              </a:rPr>
              <a:t>Mcleod</a:t>
            </a:r>
            <a:r>
              <a:rPr lang="en-US" sz="1200" dirty="0">
                <a:solidFill>
                  <a:schemeClr val="bg1"/>
                </a:solidFill>
                <a:latin typeface="Arial" pitchFamily="34" charset="0"/>
                <a:cs typeface="Arial" pitchFamily="34" charset="0"/>
              </a:rPr>
              <a:t>, E., R. </a:t>
            </a:r>
            <a:r>
              <a:rPr lang="en-US" sz="1200" dirty="0" err="1">
                <a:solidFill>
                  <a:schemeClr val="bg1"/>
                </a:solidFill>
                <a:latin typeface="Arial" pitchFamily="34" charset="0"/>
                <a:cs typeface="Arial" pitchFamily="34" charset="0"/>
              </a:rPr>
              <a:t>Salm</a:t>
            </a:r>
            <a:r>
              <a:rPr lang="en-US" sz="1200" dirty="0">
                <a:solidFill>
                  <a:schemeClr val="bg1"/>
                </a:solidFill>
                <a:latin typeface="Arial" pitchFamily="34" charset="0"/>
                <a:cs typeface="Arial" pitchFamily="34" charset="0"/>
              </a:rPr>
              <a:t>, A. Green, and J. </a:t>
            </a:r>
            <a:r>
              <a:rPr lang="en-US" sz="1200" dirty="0" err="1">
                <a:solidFill>
                  <a:schemeClr val="bg1"/>
                </a:solidFill>
                <a:latin typeface="Arial" pitchFamily="34" charset="0"/>
                <a:cs typeface="Arial" pitchFamily="34" charset="0"/>
              </a:rPr>
              <a:t>Almany</a:t>
            </a:r>
            <a:r>
              <a:rPr lang="en-US" sz="1200" dirty="0">
                <a:solidFill>
                  <a:schemeClr val="bg1"/>
                </a:solidFill>
                <a:latin typeface="Arial" pitchFamily="34" charset="0"/>
                <a:cs typeface="Arial" pitchFamily="34" charset="0"/>
              </a:rPr>
              <a:t>. 2008. Designing marine protected area networks to address the impacts of climate change. Front. Ecol. Environ. 7: 362-370</a:t>
            </a:r>
            <a:r>
              <a:rPr lang="en-US" sz="1200" dirty="0" smtClean="0">
                <a:solidFill>
                  <a:schemeClr val="bg1"/>
                </a:solidFill>
                <a:latin typeface="Arial" pitchFamily="34" charset="0"/>
                <a:cs typeface="Arial" pitchFamily="34" charset="0"/>
              </a:rPr>
              <a:t>.</a:t>
            </a:r>
          </a:p>
          <a:p>
            <a:pPr indent="-457200" algn="just" defTabSz="831850">
              <a:spcAft>
                <a:spcPts val="600"/>
              </a:spcAft>
            </a:pPr>
            <a:r>
              <a:rPr lang="en-US" sz="1200" dirty="0" smtClean="0">
                <a:solidFill>
                  <a:schemeClr val="bg1"/>
                </a:solidFill>
                <a:latin typeface="Arial" pitchFamily="34" charset="0"/>
                <a:cs typeface="Arial" pitchFamily="34" charset="0"/>
              </a:rPr>
              <a:t>Nakamura</a:t>
            </a:r>
            <a:r>
              <a:rPr lang="en-US" sz="1200" dirty="0">
                <a:solidFill>
                  <a:schemeClr val="bg1"/>
                </a:solidFill>
                <a:latin typeface="Arial" pitchFamily="34" charset="0"/>
                <a:cs typeface="Arial" pitchFamily="34" charset="0"/>
              </a:rPr>
              <a:t>, T., and R. Van </a:t>
            </a:r>
            <a:r>
              <a:rPr lang="en-US" sz="1200" dirty="0" err="1">
                <a:solidFill>
                  <a:schemeClr val="bg1"/>
                </a:solidFill>
                <a:latin typeface="Arial" pitchFamily="34" charset="0"/>
                <a:cs typeface="Arial" pitchFamily="34" charset="0"/>
              </a:rPr>
              <a:t>Woesik</a:t>
            </a:r>
            <a:r>
              <a:rPr lang="en-US" sz="1200" dirty="0">
                <a:solidFill>
                  <a:schemeClr val="bg1"/>
                </a:solidFill>
                <a:latin typeface="Arial" pitchFamily="34" charset="0"/>
                <a:cs typeface="Arial" pitchFamily="34" charset="0"/>
              </a:rPr>
              <a:t>. 2001. Water-flow rates and passive diffusion partially explain differential survival of corals during the 1998 bleaching event. Mar. Ecol. </a:t>
            </a:r>
            <a:r>
              <a:rPr lang="en-US" sz="1200" dirty="0" err="1">
                <a:solidFill>
                  <a:schemeClr val="bg1"/>
                </a:solidFill>
                <a:latin typeface="Arial" pitchFamily="34" charset="0"/>
                <a:cs typeface="Arial" pitchFamily="34" charset="0"/>
              </a:rPr>
              <a:t>Prog</a:t>
            </a:r>
            <a:r>
              <a:rPr lang="en-US" sz="1200" dirty="0">
                <a:solidFill>
                  <a:schemeClr val="bg1"/>
                </a:solidFill>
                <a:latin typeface="Arial" pitchFamily="34" charset="0"/>
                <a:cs typeface="Arial" pitchFamily="34" charset="0"/>
              </a:rPr>
              <a:t>. Ser. 212: 301-304</a:t>
            </a:r>
            <a:r>
              <a:rPr lang="en-US" sz="1200" dirty="0" smtClean="0">
                <a:solidFill>
                  <a:schemeClr val="bg1"/>
                </a:solidFill>
                <a:latin typeface="Arial" pitchFamily="34" charset="0"/>
                <a:cs typeface="Arial" pitchFamily="34" charset="0"/>
              </a:rPr>
              <a:t>.</a:t>
            </a:r>
          </a:p>
          <a:p>
            <a:pPr indent="-457200" algn="just" defTabSz="831850">
              <a:spcAft>
                <a:spcPts val="600"/>
              </a:spcAft>
            </a:pPr>
            <a:r>
              <a:rPr lang="en-US" sz="1200" dirty="0" err="1" smtClean="0">
                <a:solidFill>
                  <a:schemeClr val="bg1"/>
                </a:solidFill>
                <a:latin typeface="Arial" pitchFamily="34" charset="0"/>
                <a:cs typeface="Arial" pitchFamily="34" charset="0"/>
              </a:rPr>
              <a:t>Riegl</a:t>
            </a:r>
            <a:r>
              <a:rPr lang="en-US" sz="1200" dirty="0">
                <a:solidFill>
                  <a:schemeClr val="bg1"/>
                </a:solidFill>
                <a:latin typeface="Arial" pitchFamily="34" charset="0"/>
                <a:cs typeface="Arial" pitchFamily="34" charset="0"/>
              </a:rPr>
              <a:t>, B., and W. E. </a:t>
            </a:r>
            <a:r>
              <a:rPr lang="en-US" sz="1200" dirty="0" err="1">
                <a:solidFill>
                  <a:schemeClr val="bg1"/>
                </a:solidFill>
                <a:latin typeface="Arial" pitchFamily="34" charset="0"/>
                <a:cs typeface="Arial" pitchFamily="34" charset="0"/>
              </a:rPr>
              <a:t>Piller</a:t>
            </a:r>
            <a:r>
              <a:rPr lang="en-US" sz="1200" dirty="0">
                <a:solidFill>
                  <a:schemeClr val="bg1"/>
                </a:solidFill>
                <a:latin typeface="Arial" pitchFamily="34" charset="0"/>
                <a:cs typeface="Arial" pitchFamily="34" charset="0"/>
              </a:rPr>
              <a:t>. 2003. Possible refugia for reefs in times of environmental stress. Int. J. Earth. Sci. 92: 520-531</a:t>
            </a:r>
            <a:r>
              <a:rPr lang="en-US" sz="1200" dirty="0" smtClean="0">
                <a:solidFill>
                  <a:schemeClr val="bg1"/>
                </a:solidFill>
                <a:latin typeface="Arial" pitchFamily="34" charset="0"/>
                <a:cs typeface="Arial" pitchFamily="34" charset="0"/>
              </a:rPr>
              <a:t>.</a:t>
            </a:r>
          </a:p>
          <a:p>
            <a:pPr indent="-457200" algn="just" defTabSz="831850">
              <a:spcAft>
                <a:spcPts val="600"/>
              </a:spcAft>
            </a:pPr>
            <a:r>
              <a:rPr lang="en-US" sz="1200" dirty="0" smtClean="0">
                <a:solidFill>
                  <a:schemeClr val="bg1"/>
                </a:solidFill>
                <a:latin typeface="Arial" pitchFamily="34" charset="0"/>
                <a:cs typeface="Arial" pitchFamily="34" charset="0"/>
              </a:rPr>
              <a:t>Thompson</a:t>
            </a:r>
            <a:r>
              <a:rPr lang="en-US" sz="1200" dirty="0">
                <a:solidFill>
                  <a:schemeClr val="bg1"/>
                </a:solidFill>
                <a:latin typeface="Arial" pitchFamily="34" charset="0"/>
                <a:cs typeface="Arial" pitchFamily="34" charset="0"/>
              </a:rPr>
              <a:t>, D. M., and R. Van </a:t>
            </a:r>
            <a:r>
              <a:rPr lang="en-US" sz="1200" dirty="0" err="1">
                <a:solidFill>
                  <a:schemeClr val="bg1"/>
                </a:solidFill>
                <a:latin typeface="Arial" pitchFamily="34" charset="0"/>
                <a:cs typeface="Arial" pitchFamily="34" charset="0"/>
              </a:rPr>
              <a:t>Woesik</a:t>
            </a:r>
            <a:r>
              <a:rPr lang="en-US" sz="1200" dirty="0">
                <a:solidFill>
                  <a:schemeClr val="bg1"/>
                </a:solidFill>
                <a:latin typeface="Arial" pitchFamily="34" charset="0"/>
                <a:cs typeface="Arial" pitchFamily="34" charset="0"/>
              </a:rPr>
              <a:t>. 2009. Corals escape bleaching in regions that recently and historically experienced frequent thermal stress. Proceedings of the Royal Society B: Biological Sciences 276: 2893-2901</a:t>
            </a:r>
            <a:r>
              <a:rPr lang="en-US" sz="1200" dirty="0" smtClean="0">
                <a:solidFill>
                  <a:schemeClr val="bg1"/>
                </a:solidFill>
                <a:latin typeface="Arial" pitchFamily="34" charset="0"/>
                <a:cs typeface="Arial" pitchFamily="34" charset="0"/>
              </a:rPr>
              <a:t>.</a:t>
            </a:r>
          </a:p>
          <a:p>
            <a:pPr indent="-457200" algn="just" defTabSz="831850">
              <a:spcAft>
                <a:spcPts val="600"/>
              </a:spcAft>
            </a:pPr>
            <a:r>
              <a:rPr lang="en-US" sz="1200" dirty="0" smtClean="0">
                <a:solidFill>
                  <a:schemeClr val="bg1"/>
                </a:solidFill>
                <a:latin typeface="Arial" pitchFamily="34" charset="0"/>
                <a:cs typeface="Arial" pitchFamily="34" charset="0"/>
              </a:rPr>
              <a:t>West</a:t>
            </a:r>
            <a:r>
              <a:rPr lang="en-US" sz="1200" dirty="0">
                <a:solidFill>
                  <a:schemeClr val="bg1"/>
                </a:solidFill>
                <a:latin typeface="Arial" pitchFamily="34" charset="0"/>
                <a:cs typeface="Arial" pitchFamily="34" charset="0"/>
              </a:rPr>
              <a:t>, J. M., and R. V. </a:t>
            </a:r>
            <a:r>
              <a:rPr lang="en-US" sz="1200" dirty="0" err="1">
                <a:solidFill>
                  <a:schemeClr val="bg1"/>
                </a:solidFill>
                <a:latin typeface="Arial" pitchFamily="34" charset="0"/>
                <a:cs typeface="Arial" pitchFamily="34" charset="0"/>
              </a:rPr>
              <a:t>Salm</a:t>
            </a:r>
            <a:r>
              <a:rPr lang="en-US" sz="1200" dirty="0">
                <a:solidFill>
                  <a:schemeClr val="bg1"/>
                </a:solidFill>
                <a:latin typeface="Arial" pitchFamily="34" charset="0"/>
                <a:cs typeface="Arial" pitchFamily="34" charset="0"/>
              </a:rPr>
              <a:t>. 2003. Resistance and resilience to coral bleaching: implications for coral reef conservation and management. </a:t>
            </a:r>
            <a:r>
              <a:rPr lang="en-US" sz="1200" dirty="0" err="1">
                <a:solidFill>
                  <a:schemeClr val="bg1"/>
                </a:solidFill>
                <a:latin typeface="Arial" pitchFamily="34" charset="0"/>
                <a:cs typeface="Arial" pitchFamily="34" charset="0"/>
              </a:rPr>
              <a:t>Conserv</a:t>
            </a:r>
            <a:r>
              <a:rPr lang="en-US" sz="1200" dirty="0">
                <a:solidFill>
                  <a:schemeClr val="bg1"/>
                </a:solidFill>
                <a:latin typeface="Arial" pitchFamily="34" charset="0"/>
                <a:cs typeface="Arial" pitchFamily="34" charset="0"/>
              </a:rPr>
              <a:t>. Biol. 17: 956-967.</a:t>
            </a:r>
            <a:endParaRPr lang="en-US" sz="1200" dirty="0" smtClean="0">
              <a:solidFill>
                <a:schemeClr val="bg1"/>
              </a:solidFill>
              <a:latin typeface="Arial" pitchFamily="34" charset="0"/>
              <a:cs typeface="Arial" pitchFamily="34" charset="0"/>
            </a:endParaRPr>
          </a:p>
        </p:txBody>
      </p:sp>
    </p:spTree>
    <p:extLst>
      <p:ext uri="{BB962C8B-B14F-4D97-AF65-F5344CB8AC3E}">
        <p14:creationId xmlns="" xmlns:p14="http://schemas.microsoft.com/office/powerpoint/2010/main" val="31167617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1124744"/>
            <a:ext cx="8352928" cy="2800767"/>
          </a:xfrm>
          <a:prstGeom prst="rect">
            <a:avLst/>
          </a:prstGeom>
        </p:spPr>
        <p:txBody>
          <a:bodyPr wrap="square">
            <a:spAutoFit/>
          </a:bodyPr>
          <a:lstStyle/>
          <a:p>
            <a:pPr indent="-457200" algn="just" defTabSz="831850"/>
            <a:r>
              <a:rPr lang="en-US" sz="1600" b="1" dirty="0" smtClean="0">
                <a:solidFill>
                  <a:srgbClr val="FFC000"/>
                </a:solidFill>
                <a:latin typeface="Arial" pitchFamily="34" charset="0"/>
                <a:cs typeface="Arial" pitchFamily="34" charset="0"/>
              </a:rPr>
              <a:t>Currents</a:t>
            </a:r>
          </a:p>
          <a:p>
            <a:pPr indent="-457200" algn="just" defTabSz="831850"/>
            <a:endParaRPr lang="en-US" sz="1600" dirty="0" smtClean="0">
              <a:solidFill>
                <a:srgbClr val="FFC000"/>
              </a:solidFill>
              <a:latin typeface="Arial" pitchFamily="34" charset="0"/>
              <a:cs typeface="Arial" pitchFamily="34" charset="0"/>
            </a:endParaRPr>
          </a:p>
          <a:p>
            <a:pPr indent="-457200" algn="just" defTabSz="831850"/>
            <a:r>
              <a:rPr lang="en-US" sz="1600" dirty="0">
                <a:solidFill>
                  <a:srgbClr val="F7C300"/>
                </a:solidFill>
                <a:latin typeface="Arial" pitchFamily="34" charset="0"/>
                <a:cs typeface="Arial" pitchFamily="34" charset="0"/>
              </a:rPr>
              <a:t>HYCOM: </a:t>
            </a:r>
            <a:r>
              <a:rPr lang="en-US" sz="1600" dirty="0">
                <a:solidFill>
                  <a:schemeClr val="bg1"/>
                </a:solidFill>
                <a:latin typeface="Arial" pitchFamily="34" charset="0"/>
                <a:cs typeface="Arial" pitchFamily="34" charset="0"/>
              </a:rPr>
              <a:t>Hybrid Coordinate Ocean Model</a:t>
            </a:r>
          </a:p>
          <a:p>
            <a:pPr indent="-457200" algn="just" defTabSz="831850"/>
            <a:r>
              <a:rPr lang="en-US" sz="1600" dirty="0" smtClean="0">
                <a:solidFill>
                  <a:srgbClr val="F7C300"/>
                </a:solidFill>
                <a:latin typeface="Arial" pitchFamily="34" charset="0"/>
                <a:cs typeface="Arial" pitchFamily="34" charset="0"/>
              </a:rPr>
              <a:t>Data:</a:t>
            </a:r>
            <a:r>
              <a:rPr lang="en-US" sz="1600" dirty="0" smtClean="0">
                <a:solidFill>
                  <a:schemeClr val="bg1"/>
                </a:solidFill>
                <a:latin typeface="Arial" pitchFamily="34" charset="0"/>
                <a:cs typeface="Arial" pitchFamily="34" charset="0"/>
              </a:rPr>
              <a:t> Global </a:t>
            </a:r>
            <a:r>
              <a:rPr lang="en-US" sz="1600" dirty="0">
                <a:solidFill>
                  <a:schemeClr val="bg1"/>
                </a:solidFill>
                <a:latin typeface="Arial" pitchFamily="34" charset="0"/>
                <a:cs typeface="Arial" pitchFamily="34" charset="0"/>
              </a:rPr>
              <a:t>data-assimilative runs </a:t>
            </a:r>
            <a:endParaRPr lang="en-US" sz="1600" dirty="0" smtClean="0">
              <a:solidFill>
                <a:schemeClr val="bg1"/>
              </a:solidFill>
              <a:latin typeface="Arial" pitchFamily="34" charset="0"/>
              <a:cs typeface="Arial" pitchFamily="34" charset="0"/>
            </a:endParaRPr>
          </a:p>
          <a:p>
            <a:pPr indent="-457200" algn="just" defTabSz="831850"/>
            <a:r>
              <a:rPr lang="en-US" sz="1600" dirty="0" smtClean="0">
                <a:solidFill>
                  <a:srgbClr val="F7C300"/>
                </a:solidFill>
                <a:latin typeface="Arial" pitchFamily="34" charset="0"/>
                <a:cs typeface="Arial" pitchFamily="34" charset="0"/>
              </a:rPr>
              <a:t>Spatial resolution: </a:t>
            </a:r>
            <a:r>
              <a:rPr lang="en-US" sz="1600" dirty="0" smtClean="0">
                <a:solidFill>
                  <a:schemeClr val="bg1"/>
                </a:solidFill>
                <a:latin typeface="Arial" pitchFamily="34" charset="0"/>
                <a:cs typeface="Arial" pitchFamily="34" charset="0"/>
              </a:rPr>
              <a:t>1/12</a:t>
            </a:r>
            <a:r>
              <a:rPr lang="en-US" sz="1600" dirty="0">
                <a:solidFill>
                  <a:schemeClr val="bg1"/>
                </a:solidFill>
                <a:latin typeface="Arial" pitchFamily="34" charset="0"/>
                <a:cs typeface="Arial" pitchFamily="34" charset="0"/>
              </a:rPr>
              <a:t>° </a:t>
            </a:r>
            <a:endParaRPr lang="en-US" sz="1600" dirty="0" smtClean="0">
              <a:solidFill>
                <a:schemeClr val="bg1"/>
              </a:solidFill>
              <a:latin typeface="Arial" pitchFamily="34" charset="0"/>
              <a:cs typeface="Arial" pitchFamily="34" charset="0"/>
            </a:endParaRPr>
          </a:p>
          <a:p>
            <a:pPr indent="-457200" algn="just" defTabSz="831850"/>
            <a:r>
              <a:rPr lang="en-US" sz="1600" dirty="0" smtClean="0">
                <a:solidFill>
                  <a:srgbClr val="F7C300"/>
                </a:solidFill>
                <a:latin typeface="Arial" pitchFamily="34" charset="0"/>
                <a:cs typeface="Arial" pitchFamily="34" charset="0"/>
              </a:rPr>
              <a:t>Time span: </a:t>
            </a:r>
            <a:r>
              <a:rPr lang="en-US" sz="1600" dirty="0" smtClean="0">
                <a:solidFill>
                  <a:schemeClr val="bg1"/>
                </a:solidFill>
                <a:latin typeface="Arial" pitchFamily="34" charset="0"/>
                <a:cs typeface="Arial" pitchFamily="34" charset="0"/>
              </a:rPr>
              <a:t>19-09-2008 </a:t>
            </a:r>
            <a:r>
              <a:rPr lang="en-US" sz="1600" dirty="0">
                <a:solidFill>
                  <a:schemeClr val="bg1"/>
                </a:solidFill>
                <a:latin typeface="Arial" pitchFamily="34" charset="0"/>
                <a:cs typeface="Arial" pitchFamily="34" charset="0"/>
              </a:rPr>
              <a:t>to </a:t>
            </a:r>
            <a:r>
              <a:rPr lang="en-US" sz="1600" dirty="0" smtClean="0">
                <a:solidFill>
                  <a:schemeClr val="bg1"/>
                </a:solidFill>
                <a:latin typeface="Arial" pitchFamily="34" charset="0"/>
                <a:cs typeface="Arial" pitchFamily="34" charset="0"/>
              </a:rPr>
              <a:t>19-09-2010 </a:t>
            </a:r>
            <a:r>
              <a:rPr lang="en-US" sz="1600" dirty="0">
                <a:solidFill>
                  <a:schemeClr val="bg1"/>
                </a:solidFill>
                <a:latin typeface="Arial" pitchFamily="34" charset="0"/>
                <a:cs typeface="Arial" pitchFamily="34" charset="0"/>
              </a:rPr>
              <a:t>(experiments 90.6, 90.8 and 90.9</a:t>
            </a:r>
            <a:r>
              <a:rPr lang="en-US" sz="1600" dirty="0" smtClean="0">
                <a:solidFill>
                  <a:schemeClr val="bg1"/>
                </a:solidFill>
                <a:latin typeface="Arial" pitchFamily="34" charset="0"/>
                <a:cs typeface="Arial" pitchFamily="34" charset="0"/>
              </a:rPr>
              <a:t>)</a:t>
            </a:r>
          </a:p>
          <a:p>
            <a:pPr indent="-457200" algn="just" defTabSz="831850"/>
            <a:r>
              <a:rPr lang="en-US" sz="1600" dirty="0" smtClean="0">
                <a:solidFill>
                  <a:srgbClr val="F7C300"/>
                </a:solidFill>
                <a:latin typeface="Arial" pitchFamily="34" charset="0"/>
                <a:cs typeface="Arial" pitchFamily="34" charset="0"/>
              </a:rPr>
              <a:t>Depth: </a:t>
            </a:r>
            <a:r>
              <a:rPr lang="en-US" sz="1600" dirty="0" smtClean="0">
                <a:solidFill>
                  <a:schemeClr val="bg1"/>
                </a:solidFill>
                <a:latin typeface="Arial" pitchFamily="34" charset="0"/>
                <a:cs typeface="Arial" pitchFamily="34" charset="0"/>
              </a:rPr>
              <a:t>10 m</a:t>
            </a:r>
          </a:p>
          <a:p>
            <a:pPr indent="-457200" algn="just" defTabSz="831850"/>
            <a:r>
              <a:rPr lang="en-US" sz="1600" dirty="0" smtClean="0">
                <a:solidFill>
                  <a:schemeClr val="bg1"/>
                </a:solidFill>
                <a:latin typeface="Arial" pitchFamily="34" charset="0"/>
                <a:cs typeface="Arial" pitchFamily="34" charset="0"/>
              </a:rPr>
              <a:t>The </a:t>
            </a:r>
            <a:r>
              <a:rPr lang="en-US" sz="1600" dirty="0">
                <a:solidFill>
                  <a:schemeClr val="bg1"/>
                </a:solidFill>
                <a:latin typeface="Arial" pitchFamily="34" charset="0"/>
                <a:cs typeface="Arial" pitchFamily="34" charset="0"/>
              </a:rPr>
              <a:t>model is forced by wind stress, wind speed, heat flux and precipitation. The system uses the model forecast as a first guess and then assimilates satellite altimeter observations and sea surface temperature and in situ temperature and salinity profiles. </a:t>
            </a:r>
          </a:p>
          <a:p>
            <a:pPr indent="-457200" algn="just" defTabSz="831850"/>
            <a:endParaRPr lang="en-US" sz="1600" dirty="0" smtClean="0">
              <a:solidFill>
                <a:schemeClr val="bg1"/>
              </a:solidFill>
              <a:latin typeface="Arial" pitchFamily="34" charset="0"/>
              <a:cs typeface="Arial" pitchFamily="34" charset="0"/>
            </a:endParaRPr>
          </a:p>
        </p:txBody>
      </p:sp>
      <p:sp>
        <p:nvSpPr>
          <p:cNvPr id="3" name="Rectangle 2"/>
          <p:cNvSpPr/>
          <p:nvPr/>
        </p:nvSpPr>
        <p:spPr>
          <a:xfrm>
            <a:off x="539552" y="4005064"/>
            <a:ext cx="8352928" cy="1569660"/>
          </a:xfrm>
          <a:prstGeom prst="rect">
            <a:avLst/>
          </a:prstGeom>
        </p:spPr>
        <p:txBody>
          <a:bodyPr wrap="square">
            <a:spAutoFit/>
          </a:bodyPr>
          <a:lstStyle/>
          <a:p>
            <a:pPr indent="-457200" algn="just" defTabSz="831850"/>
            <a:r>
              <a:rPr lang="en-US" sz="1600" b="1" dirty="0" smtClean="0">
                <a:solidFill>
                  <a:srgbClr val="FFC000"/>
                </a:solidFill>
                <a:latin typeface="Arial" pitchFamily="34" charset="0"/>
                <a:cs typeface="Arial" pitchFamily="34" charset="0"/>
              </a:rPr>
              <a:t>PECS</a:t>
            </a:r>
          </a:p>
          <a:p>
            <a:pPr indent="-457200" algn="just" defTabSz="831850"/>
            <a:endParaRPr lang="en-US" sz="1600" dirty="0" smtClean="0">
              <a:solidFill>
                <a:srgbClr val="FFC000"/>
              </a:solidFill>
              <a:latin typeface="Arial" pitchFamily="34" charset="0"/>
              <a:cs typeface="Arial" pitchFamily="34" charset="0"/>
            </a:endParaRPr>
          </a:p>
          <a:p>
            <a:pPr indent="-457200" algn="just" defTabSz="831850"/>
            <a:r>
              <a:rPr lang="en-US" sz="1600" dirty="0">
                <a:solidFill>
                  <a:srgbClr val="F7C300"/>
                </a:solidFill>
                <a:latin typeface="Arial" pitchFamily="34" charset="0"/>
                <a:cs typeface="Arial" pitchFamily="34" charset="0"/>
              </a:rPr>
              <a:t>Input data: </a:t>
            </a:r>
            <a:r>
              <a:rPr lang="en-US" sz="1600" dirty="0">
                <a:solidFill>
                  <a:schemeClr val="bg1"/>
                </a:solidFill>
                <a:latin typeface="Arial" pitchFamily="34" charset="0"/>
                <a:cs typeface="Arial" pitchFamily="34" charset="0"/>
              </a:rPr>
              <a:t>Average </a:t>
            </a:r>
            <a:r>
              <a:rPr lang="en-US" sz="1600" dirty="0" smtClean="0">
                <a:solidFill>
                  <a:schemeClr val="bg1"/>
                </a:solidFill>
                <a:latin typeface="Arial" pitchFamily="34" charset="0"/>
                <a:cs typeface="Arial" pitchFamily="34" charset="0"/>
              </a:rPr>
              <a:t>SST, seasonal </a:t>
            </a:r>
            <a:r>
              <a:rPr lang="en-US" sz="1600" dirty="0">
                <a:solidFill>
                  <a:schemeClr val="bg1"/>
                </a:solidFill>
                <a:latin typeface="Arial" pitchFamily="34" charset="0"/>
                <a:cs typeface="Arial" pitchFamily="34" charset="0"/>
              </a:rPr>
              <a:t>minimum </a:t>
            </a:r>
            <a:r>
              <a:rPr lang="en-US" sz="1600" dirty="0" smtClean="0">
                <a:solidFill>
                  <a:schemeClr val="bg1"/>
                </a:solidFill>
                <a:latin typeface="Arial" pitchFamily="34" charset="0"/>
                <a:cs typeface="Arial" pitchFamily="34" charset="0"/>
              </a:rPr>
              <a:t>SST, seasonal </a:t>
            </a:r>
            <a:r>
              <a:rPr lang="en-US" sz="1600" dirty="0">
                <a:solidFill>
                  <a:schemeClr val="bg1"/>
                </a:solidFill>
                <a:latin typeface="Arial" pitchFamily="34" charset="0"/>
                <a:cs typeface="Arial" pitchFamily="34" charset="0"/>
              </a:rPr>
              <a:t>maximum </a:t>
            </a:r>
            <a:r>
              <a:rPr lang="en-US" sz="1600" dirty="0" smtClean="0">
                <a:solidFill>
                  <a:schemeClr val="bg1"/>
                </a:solidFill>
                <a:latin typeface="Arial" pitchFamily="34" charset="0"/>
                <a:cs typeface="Arial" pitchFamily="34" charset="0"/>
              </a:rPr>
              <a:t>SST, turbidity proxy, salinity</a:t>
            </a:r>
            <a:endParaRPr lang="en-US" sz="1600" dirty="0">
              <a:solidFill>
                <a:schemeClr val="bg1"/>
              </a:solidFill>
              <a:latin typeface="Arial" pitchFamily="34" charset="0"/>
              <a:cs typeface="Arial" pitchFamily="34" charset="0"/>
            </a:endParaRPr>
          </a:p>
          <a:p>
            <a:pPr indent="-457200" algn="just" defTabSz="831850"/>
            <a:r>
              <a:rPr lang="en-US" sz="1600" dirty="0" smtClean="0">
                <a:solidFill>
                  <a:srgbClr val="F7C300"/>
                </a:solidFill>
                <a:latin typeface="Arial" pitchFamily="34" charset="0"/>
                <a:cs typeface="Arial" pitchFamily="34" charset="0"/>
              </a:rPr>
              <a:t>Data clustering method:</a:t>
            </a:r>
            <a:r>
              <a:rPr lang="en-US" sz="1600" dirty="0" smtClean="0">
                <a:solidFill>
                  <a:schemeClr val="bg1"/>
                </a:solidFill>
                <a:latin typeface="Arial" pitchFamily="34" charset="0"/>
                <a:cs typeface="Arial" pitchFamily="34" charset="0"/>
              </a:rPr>
              <a:t> Self organizing maps</a:t>
            </a:r>
          </a:p>
          <a:p>
            <a:pPr indent="-457200" algn="just" defTabSz="831850"/>
            <a:r>
              <a:rPr lang="en-US" sz="1600" dirty="0" smtClean="0">
                <a:solidFill>
                  <a:srgbClr val="F7C300"/>
                </a:solidFill>
                <a:latin typeface="Arial" pitchFamily="34" charset="0"/>
                <a:cs typeface="Arial" pitchFamily="34" charset="0"/>
              </a:rPr>
              <a:t>Number of </a:t>
            </a:r>
            <a:r>
              <a:rPr lang="en-US" sz="1600" dirty="0" err="1" smtClean="0">
                <a:solidFill>
                  <a:srgbClr val="F7C300"/>
                </a:solidFill>
                <a:latin typeface="Arial" pitchFamily="34" charset="0"/>
                <a:cs typeface="Arial" pitchFamily="34" charset="0"/>
              </a:rPr>
              <a:t>clusers</a:t>
            </a:r>
            <a:r>
              <a:rPr lang="en-US" sz="1600" dirty="0" smtClean="0">
                <a:solidFill>
                  <a:srgbClr val="F7C300"/>
                </a:solidFill>
                <a:latin typeface="Arial" pitchFamily="34" charset="0"/>
                <a:cs typeface="Arial" pitchFamily="34" charset="0"/>
              </a:rPr>
              <a:t>:</a:t>
            </a:r>
            <a:r>
              <a:rPr lang="en-US" sz="1600" dirty="0">
                <a:solidFill>
                  <a:schemeClr val="bg1"/>
                </a:solidFill>
                <a:latin typeface="Arial" pitchFamily="34" charset="0"/>
                <a:cs typeface="Arial" pitchFamily="34" charset="0"/>
              </a:rPr>
              <a:t> 16 (</a:t>
            </a:r>
            <a:r>
              <a:rPr lang="en-US" sz="1600" dirty="0" err="1">
                <a:solidFill>
                  <a:schemeClr val="bg1"/>
                </a:solidFill>
                <a:latin typeface="Arial" pitchFamily="34" charset="0"/>
                <a:cs typeface="Arial" pitchFamily="34" charset="0"/>
              </a:rPr>
              <a:t>Caliński</a:t>
            </a:r>
            <a:r>
              <a:rPr lang="en-US" sz="1600" dirty="0">
                <a:solidFill>
                  <a:schemeClr val="bg1"/>
                </a:solidFill>
                <a:latin typeface="Arial" pitchFamily="34" charset="0"/>
                <a:cs typeface="Arial" pitchFamily="34" charset="0"/>
              </a:rPr>
              <a:t> and </a:t>
            </a:r>
            <a:r>
              <a:rPr lang="en-US" sz="1600" dirty="0" err="1" smtClean="0">
                <a:solidFill>
                  <a:schemeClr val="bg1"/>
                </a:solidFill>
                <a:latin typeface="Arial" pitchFamily="34" charset="0"/>
                <a:cs typeface="Arial" pitchFamily="34" charset="0"/>
              </a:rPr>
              <a:t>Harabasz</a:t>
            </a:r>
            <a:r>
              <a:rPr lang="en-US" sz="1600" dirty="0" smtClean="0">
                <a:solidFill>
                  <a:schemeClr val="bg1"/>
                </a:solidFill>
                <a:latin typeface="Arial" pitchFamily="34" charset="0"/>
                <a:cs typeface="Arial" pitchFamily="34" charset="0"/>
              </a:rPr>
              <a:t>)</a:t>
            </a:r>
          </a:p>
        </p:txBody>
      </p:sp>
      <p:grpSp>
        <p:nvGrpSpPr>
          <p:cNvPr id="5" name="Group 4"/>
          <p:cNvGrpSpPr>
            <a:grpSpLocks noChangeAspect="1"/>
          </p:cNvGrpSpPr>
          <p:nvPr/>
        </p:nvGrpSpPr>
        <p:grpSpPr>
          <a:xfrm rot="1814164">
            <a:off x="5373132" y="5073666"/>
            <a:ext cx="2050787" cy="1666265"/>
            <a:chOff x="899592" y="2348880"/>
            <a:chExt cx="2304256" cy="1872208"/>
          </a:xfrm>
        </p:grpSpPr>
        <p:sp>
          <p:nvSpPr>
            <p:cNvPr id="6" name="Oval 5"/>
            <p:cNvSpPr/>
            <p:nvPr/>
          </p:nvSpPr>
          <p:spPr>
            <a:xfrm>
              <a:off x="899592" y="2492896"/>
              <a:ext cx="144016" cy="144016"/>
            </a:xfrm>
            <a:prstGeom prst="ellipse">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971600" y="2708920"/>
              <a:ext cx="144016" cy="144016"/>
            </a:xfrm>
            <a:prstGeom prst="ellipse">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1115616" y="2420888"/>
              <a:ext cx="144016" cy="144016"/>
            </a:xfrm>
            <a:prstGeom prst="ellipse">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899592" y="2924944"/>
              <a:ext cx="144016" cy="144016"/>
            </a:xfrm>
            <a:prstGeom prst="ellipse">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1187624" y="3068960"/>
              <a:ext cx="144016" cy="144016"/>
            </a:xfrm>
            <a:prstGeom prst="ellipse">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1403648" y="2636912"/>
              <a:ext cx="144016" cy="144016"/>
            </a:xfrm>
            <a:prstGeom prst="ellipse">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1331640" y="2852936"/>
              <a:ext cx="144016" cy="144016"/>
            </a:xfrm>
            <a:prstGeom prst="ellipse">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2555776" y="2636912"/>
              <a:ext cx="144016" cy="144016"/>
            </a:xfrm>
            <a:prstGeom prst="ellipse">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a:off x="3059832" y="2852936"/>
              <a:ext cx="144016" cy="144016"/>
            </a:xfrm>
            <a:prstGeom prst="ellipse">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p:nvPr/>
          </p:nvSpPr>
          <p:spPr>
            <a:xfrm>
              <a:off x="2843808" y="2636912"/>
              <a:ext cx="144016" cy="144016"/>
            </a:xfrm>
            <a:prstGeom prst="ellipse">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2699792" y="2492896"/>
              <a:ext cx="144016" cy="144016"/>
            </a:xfrm>
            <a:prstGeom prst="ellipse">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p:cNvSpPr/>
            <p:nvPr/>
          </p:nvSpPr>
          <p:spPr>
            <a:xfrm>
              <a:off x="2123728" y="4077072"/>
              <a:ext cx="144016" cy="144016"/>
            </a:xfrm>
            <a:prstGeom prst="ellipse">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1763688" y="4077072"/>
              <a:ext cx="144016" cy="144016"/>
            </a:xfrm>
            <a:prstGeom prst="ellipse">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p:cNvSpPr/>
            <p:nvPr/>
          </p:nvSpPr>
          <p:spPr>
            <a:xfrm>
              <a:off x="1763688" y="3789040"/>
              <a:ext cx="144016" cy="144016"/>
            </a:xfrm>
            <a:prstGeom prst="ellipse">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p:cNvSpPr/>
            <p:nvPr/>
          </p:nvSpPr>
          <p:spPr>
            <a:xfrm>
              <a:off x="1331640" y="2348880"/>
              <a:ext cx="144016" cy="144016"/>
            </a:xfrm>
            <a:prstGeom prst="ellipse">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p:cNvSpPr/>
            <p:nvPr/>
          </p:nvSpPr>
          <p:spPr>
            <a:xfrm>
              <a:off x="2267744" y="2852936"/>
              <a:ext cx="144016" cy="144016"/>
            </a:xfrm>
            <a:prstGeom prst="ellipse">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2" name="Group 21"/>
          <p:cNvGrpSpPr>
            <a:grpSpLocks noChangeAspect="1"/>
          </p:cNvGrpSpPr>
          <p:nvPr/>
        </p:nvGrpSpPr>
        <p:grpSpPr>
          <a:xfrm rot="1814164">
            <a:off x="5445139" y="5145673"/>
            <a:ext cx="1922613" cy="1538090"/>
            <a:chOff x="971600" y="2420888"/>
            <a:chExt cx="2160240" cy="1728192"/>
          </a:xfrm>
        </p:grpSpPr>
        <p:cxnSp>
          <p:nvCxnSpPr>
            <p:cNvPr id="23" name="Straight Connector 22"/>
            <p:cNvCxnSpPr/>
            <p:nvPr/>
          </p:nvCxnSpPr>
          <p:spPr>
            <a:xfrm rot="16200000" flipV="1">
              <a:off x="1799692" y="3897052"/>
              <a:ext cx="216024" cy="14401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0800000">
              <a:off x="1979712" y="4077072"/>
              <a:ext cx="216024" cy="7200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1835696" y="4077072"/>
              <a:ext cx="144016" cy="7200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971600" y="2564904"/>
              <a:ext cx="288032" cy="21602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V="1">
              <a:off x="1079612" y="2600908"/>
              <a:ext cx="288032" cy="7200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5400000" flipH="1" flipV="1">
              <a:off x="1151620" y="2528900"/>
              <a:ext cx="360040" cy="14401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1259632" y="2708920"/>
              <a:ext cx="216024" cy="7200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1259632" y="2780928"/>
              <a:ext cx="144016" cy="14401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1079612" y="2960948"/>
              <a:ext cx="36004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10800000" flipV="1">
              <a:off x="971600" y="2780928"/>
              <a:ext cx="288032" cy="21602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0800000">
              <a:off x="1043608" y="2780928"/>
              <a:ext cx="21602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10800000" flipV="1">
              <a:off x="2339752" y="2852936"/>
              <a:ext cx="432048" cy="7200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2771800" y="2852936"/>
              <a:ext cx="360040" cy="7200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flipH="1" flipV="1">
              <a:off x="2627784" y="2708920"/>
              <a:ext cx="28803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V="1">
              <a:off x="2627784" y="2708920"/>
              <a:ext cx="144016" cy="14401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5400000" flipH="1" flipV="1">
              <a:off x="2771800" y="2708920"/>
              <a:ext cx="144016" cy="14401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9" name="Group 38"/>
          <p:cNvGrpSpPr>
            <a:grpSpLocks noChangeAspect="1"/>
          </p:cNvGrpSpPr>
          <p:nvPr/>
        </p:nvGrpSpPr>
        <p:grpSpPr>
          <a:xfrm rot="1814164">
            <a:off x="5858534" y="5327012"/>
            <a:ext cx="1220928" cy="1238480"/>
            <a:chOff x="1313785" y="2565367"/>
            <a:chExt cx="1371830" cy="1391551"/>
          </a:xfrm>
        </p:grpSpPr>
        <p:cxnSp>
          <p:nvCxnSpPr>
            <p:cNvPr id="40" name="Straight Connector 39"/>
            <p:cNvCxnSpPr/>
            <p:nvPr/>
          </p:nvCxnSpPr>
          <p:spPr>
            <a:xfrm rot="19785836" flipH="1" flipV="1">
              <a:off x="1313785" y="2565367"/>
              <a:ext cx="471517" cy="899523"/>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19785836" flipV="1">
              <a:off x="1912893" y="3037648"/>
              <a:ext cx="772722" cy="56633"/>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9785836" flipH="1">
              <a:off x="1702156" y="3359968"/>
              <a:ext cx="459086" cy="59695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 xmlns:p14="http://schemas.microsoft.com/office/powerpoint/2010/main" val="5304708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1124744"/>
            <a:ext cx="8352928" cy="584775"/>
          </a:xfrm>
          <a:prstGeom prst="rect">
            <a:avLst/>
          </a:prstGeom>
        </p:spPr>
        <p:txBody>
          <a:bodyPr wrap="square">
            <a:spAutoFit/>
          </a:bodyPr>
          <a:lstStyle/>
          <a:p>
            <a:pPr indent="-457200" algn="just" defTabSz="831850"/>
            <a:r>
              <a:rPr lang="en-US" sz="1600" b="1" dirty="0" smtClean="0">
                <a:solidFill>
                  <a:srgbClr val="FFC000"/>
                </a:solidFill>
                <a:latin typeface="Arial" pitchFamily="34" charset="0"/>
                <a:cs typeface="Arial" pitchFamily="34" charset="0"/>
              </a:rPr>
              <a:t>Currents</a:t>
            </a:r>
          </a:p>
          <a:p>
            <a:pPr indent="-457200" algn="just" defTabSz="831850"/>
            <a:endParaRPr lang="en-US" sz="1600" dirty="0" smtClean="0">
              <a:solidFill>
                <a:srgbClr val="FFC000"/>
              </a:solidFill>
              <a:latin typeface="Arial" pitchFamily="34" charset="0"/>
              <a:cs typeface="Arial" pitchFamily="34" charset="0"/>
            </a:endParaRPr>
          </a:p>
        </p:txBody>
      </p:sp>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454355" y="2348880"/>
            <a:ext cx="4523321" cy="2880000"/>
          </a:xfrm>
          <a:prstGeom prst="rect">
            <a:avLst/>
          </a:prstGeom>
        </p:spPr>
      </p:pic>
      <p:cxnSp>
        <p:nvCxnSpPr>
          <p:cNvPr id="44" name="Straight Arrow Connector 43"/>
          <p:cNvCxnSpPr/>
          <p:nvPr/>
        </p:nvCxnSpPr>
        <p:spPr>
          <a:xfrm>
            <a:off x="3851920" y="2924944"/>
            <a:ext cx="0" cy="1368152"/>
          </a:xfrm>
          <a:prstGeom prst="straightConnector1">
            <a:avLst/>
          </a:prstGeom>
          <a:ln w="38100">
            <a:solidFill>
              <a:srgbClr val="F7C300"/>
            </a:solidFill>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3873252" y="2727831"/>
            <a:ext cx="2263761" cy="338554"/>
          </a:xfrm>
          <a:prstGeom prst="rect">
            <a:avLst/>
          </a:prstGeom>
        </p:spPr>
        <p:txBody>
          <a:bodyPr wrap="none">
            <a:spAutoFit/>
          </a:bodyPr>
          <a:lstStyle/>
          <a:p>
            <a:pPr indent="-457200" algn="just" defTabSz="831850"/>
            <a:r>
              <a:rPr lang="en-US" sz="1600" b="1" dirty="0">
                <a:solidFill>
                  <a:srgbClr val="FFC000"/>
                </a:solidFill>
                <a:latin typeface="Arial" pitchFamily="34" charset="0"/>
                <a:cs typeface="Arial" pitchFamily="34" charset="0"/>
              </a:rPr>
              <a:t>95% </a:t>
            </a:r>
            <a:r>
              <a:rPr lang="en-US" sz="1600" b="1" dirty="0" err="1">
                <a:solidFill>
                  <a:srgbClr val="FFC000"/>
                </a:solidFill>
                <a:latin typeface="Arial" pitchFamily="34" charset="0"/>
                <a:cs typeface="Arial" pitchFamily="34" charset="0"/>
              </a:rPr>
              <a:t>quantile</a:t>
            </a:r>
            <a:r>
              <a:rPr lang="en-US" sz="1600" b="1" dirty="0">
                <a:solidFill>
                  <a:srgbClr val="FFC000"/>
                </a:solidFill>
                <a:latin typeface="Arial" pitchFamily="34" charset="0"/>
                <a:cs typeface="Arial" pitchFamily="34" charset="0"/>
              </a:rPr>
              <a:t>: 0.4 m/s</a:t>
            </a:r>
          </a:p>
        </p:txBody>
      </p:sp>
    </p:spTree>
    <p:extLst>
      <p:ext uri="{BB962C8B-B14F-4D97-AF65-F5344CB8AC3E}">
        <p14:creationId xmlns="" xmlns:p14="http://schemas.microsoft.com/office/powerpoint/2010/main" val="7552460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1124744"/>
            <a:ext cx="8352928" cy="830997"/>
          </a:xfrm>
          <a:prstGeom prst="rect">
            <a:avLst/>
          </a:prstGeom>
        </p:spPr>
        <p:txBody>
          <a:bodyPr wrap="square">
            <a:spAutoFit/>
          </a:bodyPr>
          <a:lstStyle/>
          <a:p>
            <a:pPr defTabSz="831850"/>
            <a:r>
              <a:rPr lang="en-GB" sz="1600" dirty="0">
                <a:solidFill>
                  <a:schemeClr val="bg1"/>
                </a:solidFill>
                <a:latin typeface="Arial" pitchFamily="34" charset="0"/>
                <a:cs typeface="Arial" pitchFamily="34" charset="0"/>
              </a:rPr>
              <a:t>30 samples randomly selected</a:t>
            </a:r>
          </a:p>
          <a:p>
            <a:pPr defTabSz="831850"/>
            <a:r>
              <a:rPr lang="en-GB" sz="1600" dirty="0">
                <a:solidFill>
                  <a:schemeClr val="bg1"/>
                </a:solidFill>
                <a:latin typeface="Arial" pitchFamily="34" charset="0"/>
                <a:cs typeface="Arial" pitchFamily="34" charset="0"/>
              </a:rPr>
              <a:t>100 times</a:t>
            </a:r>
          </a:p>
          <a:p>
            <a:pPr defTabSz="831850"/>
            <a:r>
              <a:rPr lang="en-GB" sz="1600" dirty="0">
                <a:solidFill>
                  <a:schemeClr val="bg1"/>
                </a:solidFill>
                <a:latin typeface="Arial" pitchFamily="34" charset="0"/>
                <a:cs typeface="Arial" pitchFamily="34" charset="0"/>
              </a:rPr>
              <a:t>Average statistic and standard </a:t>
            </a:r>
            <a:r>
              <a:rPr lang="en-GB" sz="1600" dirty="0" smtClean="0">
                <a:solidFill>
                  <a:schemeClr val="bg1"/>
                </a:solidFill>
                <a:latin typeface="Arial" pitchFamily="34" charset="0"/>
                <a:cs typeface="Arial" pitchFamily="34" charset="0"/>
              </a:rPr>
              <a:t>error</a:t>
            </a:r>
            <a:endParaRPr lang="en-GB" sz="1600" dirty="0">
              <a:solidFill>
                <a:schemeClr val="bg1"/>
              </a:solidFill>
              <a:latin typeface="Arial" pitchFamily="34" charset="0"/>
              <a:cs typeface="Arial" pitchFamily="34" charset="0"/>
            </a:endParaRPr>
          </a:p>
        </p:txBody>
      </p:sp>
      <p:graphicFrame>
        <p:nvGraphicFramePr>
          <p:cNvPr id="3" name="Table 2"/>
          <p:cNvGraphicFramePr>
            <a:graphicFrameLocks noGrp="1"/>
          </p:cNvGraphicFramePr>
          <p:nvPr/>
        </p:nvGraphicFramePr>
        <p:xfrm>
          <a:off x="323524" y="2420884"/>
          <a:ext cx="8064899" cy="3816435"/>
        </p:xfrm>
        <a:graphic>
          <a:graphicData uri="http://schemas.openxmlformats.org/drawingml/2006/table">
            <a:tbl>
              <a:tblPr/>
              <a:tblGrid>
                <a:gridCol w="1296148"/>
                <a:gridCol w="792088"/>
                <a:gridCol w="720080"/>
                <a:gridCol w="620473"/>
                <a:gridCol w="772685"/>
                <a:gridCol w="772685"/>
                <a:gridCol w="772685"/>
                <a:gridCol w="772685"/>
                <a:gridCol w="772685"/>
                <a:gridCol w="772685"/>
              </a:tblGrid>
              <a:tr h="254429">
                <a:tc>
                  <a:txBody>
                    <a:bodyPr/>
                    <a:lstStyle/>
                    <a:p>
                      <a:pPr algn="l" fontAlgn="b"/>
                      <a:endParaRPr lang="en-GB" sz="1600" b="0" i="0" u="none" strike="noStrike" dirty="0">
                        <a:solidFill>
                          <a:schemeClr val="bg1"/>
                        </a:solidFill>
                        <a:latin typeface="Arial" pitchFamily="34" charset="0"/>
                        <a:cs typeface="Arial" pitchFamily="34" charset="0"/>
                      </a:endParaRPr>
                    </a:p>
                  </a:txBody>
                  <a:tcPr marL="0" marR="0" marT="0" marB="0" anchor="b">
                    <a:lnL>
                      <a:noFill/>
                    </a:lnL>
                    <a:lnR>
                      <a:noFill/>
                    </a:lnR>
                    <a:lnT>
                      <a:noFill/>
                    </a:lnT>
                    <a:lnB>
                      <a:noFill/>
                    </a:lnB>
                  </a:tcPr>
                </a:tc>
                <a:tc>
                  <a:txBody>
                    <a:bodyPr/>
                    <a:lstStyle/>
                    <a:p>
                      <a:pPr algn="l" fontAlgn="b"/>
                      <a:endParaRPr lang="en-GB" sz="1600" b="0" i="0" u="none" strike="noStrike" dirty="0">
                        <a:solidFill>
                          <a:schemeClr val="bg1"/>
                        </a:solidFill>
                        <a:latin typeface="Arial" pitchFamily="34" charset="0"/>
                        <a:cs typeface="Arial"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gridSpan="4">
                  <a:txBody>
                    <a:bodyPr/>
                    <a:lstStyle/>
                    <a:p>
                      <a:pPr algn="ctr" fontAlgn="b"/>
                      <a:r>
                        <a:rPr lang="en-GB" sz="1600" b="0" i="0" u="none" strike="noStrike">
                          <a:solidFill>
                            <a:schemeClr val="bg1"/>
                          </a:solidFill>
                          <a:latin typeface="Arial" pitchFamily="34" charset="0"/>
                          <a:cs typeface="Arial" pitchFamily="34" charset="0"/>
                        </a:rPr>
                        <a:t>DHW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gridSpan="4">
                  <a:txBody>
                    <a:bodyPr/>
                    <a:lstStyle/>
                    <a:p>
                      <a:pPr algn="ctr" fontAlgn="b"/>
                      <a:r>
                        <a:rPr lang="en-GB" sz="1600" b="0" i="0" u="none" strike="noStrike" dirty="0">
                          <a:solidFill>
                            <a:schemeClr val="bg1"/>
                          </a:solidFill>
                          <a:latin typeface="Arial" pitchFamily="34" charset="0"/>
                          <a:cs typeface="Arial" pitchFamily="34" charset="0"/>
                        </a:rPr>
                        <a:t>MMM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r>
              <a:tr h="254429">
                <a:tc>
                  <a:txBody>
                    <a:bodyPr/>
                    <a:lstStyle/>
                    <a:p>
                      <a:pPr algn="l" fontAlgn="b"/>
                      <a:endParaRPr lang="en-GB" sz="1600" b="0" i="0" u="none" strike="noStrike">
                        <a:solidFill>
                          <a:schemeClr val="bg1"/>
                        </a:solidFill>
                        <a:latin typeface="Arial" pitchFamily="34" charset="0"/>
                        <a:cs typeface="Arial"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GB" sz="1600" b="0" i="0" u="none" strike="noStrike" dirty="0">
                        <a:solidFill>
                          <a:schemeClr val="bg1"/>
                        </a:solidFill>
                        <a:latin typeface="Arial" pitchFamily="34" charset="0"/>
                        <a:cs typeface="Arial"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2">
                  <a:txBody>
                    <a:bodyPr/>
                    <a:lstStyle/>
                    <a:p>
                      <a:pPr algn="ctr" fontAlgn="b"/>
                      <a:r>
                        <a:rPr lang="en-GB" sz="1600" b="0" i="0" u="none" strike="noStrike" dirty="0" err="1">
                          <a:solidFill>
                            <a:schemeClr val="bg1"/>
                          </a:solidFill>
                          <a:latin typeface="Arial" pitchFamily="34" charset="0"/>
                          <a:cs typeface="Arial" pitchFamily="34" charset="0"/>
                        </a:rPr>
                        <a:t>Refugia</a:t>
                      </a:r>
                      <a:endParaRPr lang="en-GB" sz="1600" b="0" i="0" u="none" strike="noStrike" dirty="0">
                        <a:solidFill>
                          <a:schemeClr val="bg1"/>
                        </a:solidFill>
                        <a:latin typeface="Arial" pitchFamily="34" charset="0"/>
                        <a:cs typeface="Arial"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lgn="ctr" fontAlgn="b"/>
                      <a:r>
                        <a:rPr lang="en-GB" sz="1600" b="0" i="0" u="none" strike="noStrike">
                          <a:solidFill>
                            <a:schemeClr val="bg1"/>
                          </a:solidFill>
                          <a:latin typeface="Arial" pitchFamily="34" charset="0"/>
                          <a:cs typeface="Arial" pitchFamily="34" charset="0"/>
                        </a:rPr>
                        <a:t>Region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lgn="ctr" fontAlgn="b"/>
                      <a:r>
                        <a:rPr lang="en-GB" sz="1600" b="0" i="0" u="none" strike="noStrike">
                          <a:solidFill>
                            <a:schemeClr val="bg1"/>
                          </a:solidFill>
                          <a:latin typeface="Arial" pitchFamily="34" charset="0"/>
                          <a:cs typeface="Arial" pitchFamily="34" charset="0"/>
                        </a:rPr>
                        <a:t>Refugia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lgn="ctr" fontAlgn="b"/>
                      <a:r>
                        <a:rPr lang="en-GB" sz="1600" b="0" i="0" u="none" strike="noStrike">
                          <a:solidFill>
                            <a:schemeClr val="bg1"/>
                          </a:solidFill>
                          <a:latin typeface="Arial" pitchFamily="34" charset="0"/>
                          <a:cs typeface="Arial" pitchFamily="34" charset="0"/>
                        </a:rPr>
                        <a:t>Region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GB"/>
                    </a:p>
                  </a:txBody>
                  <a:tcPr/>
                </a:tc>
              </a:tr>
              <a:tr h="254429">
                <a:tc>
                  <a:txBody>
                    <a:bodyPr/>
                    <a:lstStyle/>
                    <a:p>
                      <a:pPr algn="l" fontAlgn="b"/>
                      <a:r>
                        <a:rPr lang="en-GB" sz="1600" b="0" i="0" u="none" strike="noStrike" dirty="0" err="1">
                          <a:solidFill>
                            <a:schemeClr val="bg1"/>
                          </a:solidFill>
                          <a:latin typeface="Arial" pitchFamily="34" charset="0"/>
                          <a:cs typeface="Arial" pitchFamily="34" charset="0"/>
                        </a:rPr>
                        <a:t>Refugia</a:t>
                      </a:r>
                      <a:endParaRPr lang="en-GB" sz="1600" b="0" i="0" u="none" strike="noStrike" dirty="0">
                        <a:solidFill>
                          <a:schemeClr val="bg1"/>
                        </a:solidFill>
                        <a:latin typeface="Arial" pitchFamily="34" charset="0"/>
                        <a:cs typeface="Arial" pitchFamily="34" charset="0"/>
                      </a:endParaRP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0" u="none" strike="noStrike" dirty="0">
                          <a:solidFill>
                            <a:schemeClr val="bg1"/>
                          </a:solidFill>
                          <a:latin typeface="Arial" pitchFamily="34" charset="0"/>
                          <a:cs typeface="Arial" pitchFamily="34" charset="0"/>
                        </a:rPr>
                        <a:t> </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0" u="none" strike="noStrike">
                          <a:solidFill>
                            <a:schemeClr val="bg1"/>
                          </a:solidFill>
                          <a:latin typeface="Arial" pitchFamily="34" charset="0"/>
                          <a:cs typeface="Arial" pitchFamily="34" charset="0"/>
                        </a:rPr>
                        <a:t>F-value</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0" u="none" strike="noStrike" dirty="0">
                          <a:solidFill>
                            <a:schemeClr val="bg1"/>
                          </a:solidFill>
                          <a:latin typeface="Arial" pitchFamily="34" charset="0"/>
                          <a:cs typeface="Arial" pitchFamily="34" charset="0"/>
                        </a:rPr>
                        <a:t>p</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0" u="none" strike="noStrike">
                          <a:solidFill>
                            <a:schemeClr val="bg1"/>
                          </a:solidFill>
                          <a:latin typeface="Arial" pitchFamily="34" charset="0"/>
                          <a:cs typeface="Arial" pitchFamily="34" charset="0"/>
                        </a:rPr>
                        <a:t>F-value</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0" u="none" strike="noStrike">
                          <a:solidFill>
                            <a:schemeClr val="bg1"/>
                          </a:solidFill>
                          <a:latin typeface="Arial" pitchFamily="34" charset="0"/>
                          <a:cs typeface="Arial" pitchFamily="34" charset="0"/>
                        </a:rPr>
                        <a:t>p</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0" u="none" strike="noStrike">
                          <a:solidFill>
                            <a:schemeClr val="bg1"/>
                          </a:solidFill>
                          <a:latin typeface="Arial" pitchFamily="34" charset="0"/>
                          <a:cs typeface="Arial" pitchFamily="34" charset="0"/>
                        </a:rPr>
                        <a:t>F-value</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0" u="none" strike="noStrike">
                          <a:solidFill>
                            <a:schemeClr val="bg1"/>
                          </a:solidFill>
                          <a:latin typeface="Arial" pitchFamily="34" charset="0"/>
                          <a:cs typeface="Arial" pitchFamily="34" charset="0"/>
                        </a:rPr>
                        <a:t>p</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0" u="none" strike="noStrike">
                          <a:solidFill>
                            <a:schemeClr val="bg1"/>
                          </a:solidFill>
                          <a:latin typeface="Arial" pitchFamily="34" charset="0"/>
                          <a:cs typeface="Arial" pitchFamily="34" charset="0"/>
                        </a:rPr>
                        <a:t>F-value</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0" u="none" strike="noStrike" dirty="0">
                          <a:solidFill>
                            <a:schemeClr val="bg1"/>
                          </a:solidFill>
                          <a:latin typeface="Arial" pitchFamily="34" charset="0"/>
                          <a:cs typeface="Arial" pitchFamily="34" charset="0"/>
                        </a:rPr>
                        <a:t>p</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4429">
                <a:tc>
                  <a:txBody>
                    <a:bodyPr/>
                    <a:lstStyle/>
                    <a:p>
                      <a:pPr algn="l" fontAlgn="b"/>
                      <a:r>
                        <a:rPr lang="en-GB" sz="1600" b="0" i="0" u="none" strike="noStrike" dirty="0">
                          <a:solidFill>
                            <a:schemeClr val="bg1"/>
                          </a:solidFill>
                          <a:latin typeface="Arial" pitchFamily="34" charset="0"/>
                          <a:cs typeface="Arial" pitchFamily="34" charset="0"/>
                        </a:rPr>
                        <a:t>Upwelling</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GB" sz="1600" b="0" i="0" u="none" strike="noStrike" dirty="0">
                          <a:solidFill>
                            <a:schemeClr val="bg1"/>
                          </a:solidFill>
                          <a:latin typeface="Arial" pitchFamily="34" charset="0"/>
                          <a:cs typeface="Arial" pitchFamily="34" charset="0"/>
                        </a:rPr>
                        <a:t>average</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a:solidFill>
                            <a:srgbClr val="E46D0A"/>
                          </a:solidFill>
                          <a:latin typeface="Arial" pitchFamily="34" charset="0"/>
                          <a:cs typeface="Arial" pitchFamily="34" charset="0"/>
                        </a:rPr>
                        <a:t>108.46</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a:solidFill>
                            <a:srgbClr val="E46D0A"/>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dirty="0">
                          <a:solidFill>
                            <a:srgbClr val="FF0000"/>
                          </a:solidFill>
                          <a:latin typeface="Arial" pitchFamily="34" charset="0"/>
                          <a:cs typeface="Arial" pitchFamily="34" charset="0"/>
                        </a:rPr>
                        <a:t>110.55</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dirty="0">
                          <a:solidFill>
                            <a:srgbClr val="FF0000"/>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a:solidFill>
                            <a:srgbClr val="FF0000"/>
                          </a:solidFill>
                          <a:latin typeface="Arial" pitchFamily="34" charset="0"/>
                          <a:cs typeface="Arial" pitchFamily="34" charset="0"/>
                        </a:rPr>
                        <a:t>279.66</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dirty="0">
                          <a:solidFill>
                            <a:srgbClr val="FF0000"/>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dirty="0">
                          <a:solidFill>
                            <a:srgbClr val="FF0000"/>
                          </a:solidFill>
                          <a:latin typeface="Arial" pitchFamily="34" charset="0"/>
                          <a:cs typeface="Arial" pitchFamily="34" charset="0"/>
                        </a:rPr>
                        <a:t>35.95</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dirty="0">
                          <a:solidFill>
                            <a:srgbClr val="FF0000"/>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254429">
                <a:tc>
                  <a:txBody>
                    <a:bodyPr/>
                    <a:lstStyle/>
                    <a:p>
                      <a:pPr algn="l" fontAlgn="b"/>
                      <a:r>
                        <a:rPr lang="en-GB" sz="1600" b="0" i="0" u="none" strike="noStrike" dirty="0">
                          <a:solidFill>
                            <a:schemeClr val="bg1"/>
                          </a:solidFill>
                          <a:latin typeface="Arial" pitchFamily="34" charset="0"/>
                          <a:cs typeface="Arial" pitchFamily="34" charset="0"/>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GB" sz="1600" b="0" i="0" u="none" strike="noStrike" dirty="0" err="1">
                          <a:solidFill>
                            <a:schemeClr val="bg1"/>
                          </a:solidFill>
                          <a:latin typeface="Arial" pitchFamily="34" charset="0"/>
                          <a:cs typeface="Arial" pitchFamily="34" charset="0"/>
                        </a:rPr>
                        <a:t>stdev</a:t>
                      </a:r>
                      <a:endParaRPr lang="en-GB" sz="1600" b="0" i="0" u="none" strike="noStrike" dirty="0">
                        <a:solidFill>
                          <a:schemeClr val="bg1"/>
                        </a:solidFill>
                        <a:latin typeface="Arial" pitchFamily="34" charset="0"/>
                        <a:cs typeface="Arial"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GB" sz="1600" b="0" i="0" u="none" strike="noStrike">
                          <a:solidFill>
                            <a:srgbClr val="E46D0A"/>
                          </a:solidFill>
                          <a:latin typeface="Arial" pitchFamily="34" charset="0"/>
                          <a:cs typeface="Arial" pitchFamily="34" charset="0"/>
                        </a:rPr>
                        <a:t>23.08</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1600" b="0" i="0" u="none" strike="noStrike">
                          <a:solidFill>
                            <a:srgbClr val="E46D0A"/>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GB" sz="1600" b="0" i="0" u="none" strike="noStrike">
                          <a:solidFill>
                            <a:srgbClr val="FF0000"/>
                          </a:solidFill>
                          <a:latin typeface="Arial" pitchFamily="34" charset="0"/>
                          <a:cs typeface="Arial" pitchFamily="34" charset="0"/>
                        </a:rPr>
                        <a:t>12.26</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1600" b="0" i="0" u="none" strike="noStrike">
                          <a:solidFill>
                            <a:srgbClr val="FF0000"/>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GB" sz="1600" b="0" i="0" u="none" strike="noStrike" dirty="0">
                          <a:solidFill>
                            <a:srgbClr val="FF0000"/>
                          </a:solidFill>
                          <a:latin typeface="Arial" pitchFamily="34" charset="0"/>
                          <a:cs typeface="Arial" pitchFamily="34" charset="0"/>
                        </a:rPr>
                        <a:t>37.40</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1600" b="0" i="0" u="none" strike="noStrike" dirty="0">
                          <a:solidFill>
                            <a:srgbClr val="FF0000"/>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GB" sz="1600" b="0" i="0" u="none" strike="noStrike">
                          <a:solidFill>
                            <a:srgbClr val="FF0000"/>
                          </a:solidFill>
                          <a:latin typeface="Arial" pitchFamily="34" charset="0"/>
                          <a:cs typeface="Arial" pitchFamily="34" charset="0"/>
                        </a:rPr>
                        <a:t>6.90</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1600" b="0" i="0" u="none" strike="noStrike">
                          <a:solidFill>
                            <a:srgbClr val="FF0000"/>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r>
              <a:tr h="254429">
                <a:tc>
                  <a:txBody>
                    <a:bodyPr/>
                    <a:lstStyle/>
                    <a:p>
                      <a:pPr algn="l" fontAlgn="b"/>
                      <a:r>
                        <a:rPr lang="en-GB" sz="1600" b="0" i="0" u="none" strike="noStrike" dirty="0">
                          <a:solidFill>
                            <a:schemeClr val="bg1"/>
                          </a:solidFill>
                          <a:latin typeface="Arial" pitchFamily="34" charset="0"/>
                          <a:cs typeface="Arial" pitchFamily="34" charset="0"/>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GB" sz="1600" b="0" i="0" u="none" strike="noStrike" dirty="0">
                          <a:solidFill>
                            <a:schemeClr val="bg1"/>
                          </a:solidFill>
                          <a:latin typeface="Arial" pitchFamily="34" charset="0"/>
                          <a:cs typeface="Arial" pitchFamily="34" charset="0"/>
                        </a:rPr>
                        <a:t>Q 0.025</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GB" sz="1600" b="0" i="0" u="none" strike="noStrike">
                          <a:solidFill>
                            <a:srgbClr val="E46D0A"/>
                          </a:solidFill>
                          <a:latin typeface="Arial" pitchFamily="34" charset="0"/>
                          <a:cs typeface="Arial" pitchFamily="34" charset="0"/>
                        </a:rPr>
                        <a:t>68.11</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1600" b="0" i="0" u="none" strike="noStrike">
                          <a:solidFill>
                            <a:srgbClr val="E46D0A"/>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GB" sz="1600" b="0" i="0" u="none" strike="noStrike">
                          <a:solidFill>
                            <a:srgbClr val="FF0000"/>
                          </a:solidFill>
                          <a:latin typeface="Arial" pitchFamily="34" charset="0"/>
                          <a:cs typeface="Arial" pitchFamily="34" charset="0"/>
                        </a:rPr>
                        <a:t>92.23</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1600" b="0" i="0" u="none" strike="noStrike">
                          <a:solidFill>
                            <a:srgbClr val="FF0000"/>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GB" sz="1600" b="0" i="0" u="none" strike="noStrike">
                          <a:solidFill>
                            <a:srgbClr val="FF0000"/>
                          </a:solidFill>
                          <a:latin typeface="Arial" pitchFamily="34" charset="0"/>
                          <a:cs typeface="Arial" pitchFamily="34" charset="0"/>
                        </a:rPr>
                        <a:t>218.50</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1600" b="0" i="0" u="none" strike="noStrike">
                          <a:solidFill>
                            <a:srgbClr val="FF0000"/>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GB" sz="1600" b="0" i="0" u="none" strike="noStrike">
                          <a:solidFill>
                            <a:srgbClr val="FF0000"/>
                          </a:solidFill>
                          <a:latin typeface="Arial" pitchFamily="34" charset="0"/>
                          <a:cs typeface="Arial" pitchFamily="34" charset="0"/>
                        </a:rPr>
                        <a:t>21.30</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1600" b="0" i="0" u="none" strike="noStrike">
                          <a:solidFill>
                            <a:srgbClr val="FF0000"/>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r>
              <a:tr h="254429">
                <a:tc>
                  <a:txBody>
                    <a:bodyPr/>
                    <a:lstStyle/>
                    <a:p>
                      <a:pPr algn="l" fontAlgn="b"/>
                      <a:r>
                        <a:rPr lang="en-GB" sz="1600" b="0" i="0" u="none" strike="noStrike" dirty="0">
                          <a:solidFill>
                            <a:schemeClr val="bg1"/>
                          </a:solidFill>
                          <a:latin typeface="Arial" pitchFamily="34" charset="0"/>
                          <a:cs typeface="Arial" pitchFamily="34" charset="0"/>
                        </a:rPr>
                        <a:t> </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GB" sz="1600" b="0" i="0" u="none" strike="noStrike" dirty="0">
                          <a:solidFill>
                            <a:schemeClr val="bg1"/>
                          </a:solidFill>
                          <a:latin typeface="Arial" pitchFamily="34" charset="0"/>
                          <a:cs typeface="Arial" pitchFamily="34" charset="0"/>
                        </a:rPr>
                        <a:t>Q 0.975</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a:solidFill>
                            <a:srgbClr val="E46D0A"/>
                          </a:solidFill>
                          <a:latin typeface="Arial" pitchFamily="34" charset="0"/>
                          <a:cs typeface="Arial" pitchFamily="34" charset="0"/>
                        </a:rPr>
                        <a:t>159.23</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a:solidFill>
                            <a:srgbClr val="E46D0A"/>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a:solidFill>
                            <a:srgbClr val="FF0000"/>
                          </a:solidFill>
                          <a:latin typeface="Arial" pitchFamily="34" charset="0"/>
                          <a:cs typeface="Arial" pitchFamily="34" charset="0"/>
                        </a:rPr>
                        <a:t>135.41</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a:solidFill>
                            <a:srgbClr val="FF0000"/>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a:solidFill>
                            <a:srgbClr val="FF0000"/>
                          </a:solidFill>
                          <a:latin typeface="Arial" pitchFamily="34" charset="0"/>
                          <a:cs typeface="Arial" pitchFamily="34" charset="0"/>
                        </a:rPr>
                        <a:t>374.01</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a:solidFill>
                            <a:srgbClr val="FF0000"/>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a:solidFill>
                            <a:srgbClr val="FF0000"/>
                          </a:solidFill>
                          <a:latin typeface="Arial" pitchFamily="34" charset="0"/>
                          <a:cs typeface="Arial" pitchFamily="34" charset="0"/>
                        </a:rPr>
                        <a:t>48.53</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a:solidFill>
                            <a:srgbClr val="FF0000"/>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254429">
                <a:tc>
                  <a:txBody>
                    <a:bodyPr/>
                    <a:lstStyle/>
                    <a:p>
                      <a:pPr algn="l" fontAlgn="b"/>
                      <a:r>
                        <a:rPr lang="en-GB" sz="1600" b="0" i="0" u="none" strike="noStrike" dirty="0">
                          <a:solidFill>
                            <a:schemeClr val="bg1"/>
                          </a:solidFill>
                          <a:latin typeface="Arial" pitchFamily="34" charset="0"/>
                          <a:cs typeface="Arial" pitchFamily="34" charset="0"/>
                        </a:rPr>
                        <a:t>High latitude</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GB" sz="1600" b="0" i="0" u="none" strike="noStrike" dirty="0">
                          <a:solidFill>
                            <a:schemeClr val="bg1"/>
                          </a:solidFill>
                          <a:latin typeface="Arial" pitchFamily="34" charset="0"/>
                          <a:cs typeface="Arial" pitchFamily="34" charset="0"/>
                        </a:rPr>
                        <a:t>average</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dirty="0">
                          <a:solidFill>
                            <a:schemeClr val="bg1"/>
                          </a:solidFill>
                          <a:latin typeface="Arial" pitchFamily="34" charset="0"/>
                          <a:cs typeface="Arial" pitchFamily="34" charset="0"/>
                        </a:rPr>
                        <a:t>1.35</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a:solidFill>
                            <a:schemeClr val="bg1"/>
                          </a:solidFill>
                          <a:latin typeface="Arial" pitchFamily="34" charset="0"/>
                          <a:cs typeface="Arial" pitchFamily="34" charset="0"/>
                        </a:rPr>
                        <a:t>0.42</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n-GB" sz="1600" b="0" i="0" u="none" strike="noStrike">
                          <a:solidFill>
                            <a:srgbClr val="000000"/>
                          </a:solidFill>
                          <a:latin typeface="Arial" pitchFamily="34" charset="0"/>
                          <a:cs typeface="Arial" pitchFamily="34" charset="0"/>
                        </a:rPr>
                        <a:t> </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GB" sz="1600" b="0" i="0" u="none" strike="noStrike">
                          <a:solidFill>
                            <a:srgbClr val="000000"/>
                          </a:solidFill>
                          <a:latin typeface="Arial" pitchFamily="34" charset="0"/>
                          <a:cs typeface="Arial" pitchFamily="34" charset="0"/>
                        </a:rPr>
                        <a:t> </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a:solidFill>
                            <a:srgbClr val="E46D0A"/>
                          </a:solidFill>
                          <a:latin typeface="Arial" pitchFamily="34" charset="0"/>
                          <a:cs typeface="Arial" pitchFamily="34" charset="0"/>
                        </a:rPr>
                        <a:t>32.72</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a:solidFill>
                            <a:srgbClr val="E46D0A"/>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endParaRPr lang="en-GB" sz="1600" b="0" i="0" u="none" strike="noStrike">
                        <a:solidFill>
                          <a:srgbClr val="000000"/>
                        </a:solidFill>
                        <a:latin typeface="Arial" pitchFamily="34" charset="0"/>
                        <a:cs typeface="Arial" pitchFamily="34" charset="0"/>
                      </a:endParaRP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GB" sz="1600" b="0" i="0" u="none" strike="noStrike">
                          <a:solidFill>
                            <a:srgbClr val="000000"/>
                          </a:solidFill>
                          <a:latin typeface="Arial" pitchFamily="34" charset="0"/>
                          <a:cs typeface="Arial" pitchFamily="34" charset="0"/>
                        </a:rPr>
                        <a:t> </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254429">
                <a:tc>
                  <a:txBody>
                    <a:bodyPr/>
                    <a:lstStyle/>
                    <a:p>
                      <a:pPr algn="l" fontAlgn="b"/>
                      <a:r>
                        <a:rPr lang="en-GB" sz="1600" b="0" i="0" u="none" strike="noStrike" dirty="0">
                          <a:solidFill>
                            <a:schemeClr val="bg1"/>
                          </a:solidFill>
                          <a:latin typeface="Arial" pitchFamily="34" charset="0"/>
                          <a:cs typeface="Arial" pitchFamily="34" charset="0"/>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GB" sz="1600" b="0" i="0" u="none" strike="noStrike" dirty="0" err="1">
                          <a:solidFill>
                            <a:schemeClr val="bg1"/>
                          </a:solidFill>
                          <a:latin typeface="Arial" pitchFamily="34" charset="0"/>
                          <a:cs typeface="Arial" pitchFamily="34" charset="0"/>
                        </a:rPr>
                        <a:t>stdev</a:t>
                      </a:r>
                      <a:endParaRPr lang="en-GB" sz="1600" b="0" i="0" u="none" strike="noStrike" dirty="0">
                        <a:solidFill>
                          <a:schemeClr val="bg1"/>
                        </a:solidFill>
                        <a:latin typeface="Arial" pitchFamily="34" charset="0"/>
                        <a:cs typeface="Arial"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GB" sz="1600" b="0" i="0" u="none" strike="noStrike" dirty="0">
                          <a:solidFill>
                            <a:schemeClr val="bg1"/>
                          </a:solidFill>
                          <a:latin typeface="Arial" pitchFamily="34" charset="0"/>
                          <a:cs typeface="Arial" pitchFamily="34" charset="0"/>
                        </a:rPr>
                        <a:t>1.60</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1600" b="0" i="0" u="none" strike="noStrike" dirty="0">
                          <a:solidFill>
                            <a:schemeClr val="bg1"/>
                          </a:solidFill>
                          <a:latin typeface="Arial" pitchFamily="34" charset="0"/>
                          <a:cs typeface="Arial" pitchFamily="34" charset="0"/>
                        </a:rPr>
                        <a:t>0.27</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GB" sz="1600" b="0" i="0" u="none" strike="noStrike" dirty="0">
                          <a:solidFill>
                            <a:srgbClr val="000000"/>
                          </a:solidFill>
                          <a:latin typeface="Arial" pitchFamily="34" charset="0"/>
                          <a:cs typeface="Arial" pitchFamily="34" charset="0"/>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GB" sz="1600" b="0" i="0" u="none" strike="noStrike" dirty="0">
                          <a:solidFill>
                            <a:srgbClr val="000000"/>
                          </a:solidFill>
                          <a:latin typeface="Arial" pitchFamily="34" charset="0"/>
                          <a:cs typeface="Arial" pitchFamily="34" charset="0"/>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GB" sz="1600" b="0" i="0" u="none" strike="noStrike">
                          <a:solidFill>
                            <a:srgbClr val="E46D0A"/>
                          </a:solidFill>
                          <a:latin typeface="Arial" pitchFamily="34" charset="0"/>
                          <a:cs typeface="Arial" pitchFamily="34" charset="0"/>
                        </a:rPr>
                        <a:t>15.76</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1600" b="0" i="0" u="none" strike="noStrike">
                          <a:solidFill>
                            <a:srgbClr val="E46D0A"/>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en-GB" sz="1600" b="0" i="0" u="none" strike="noStrike">
                        <a:solidFill>
                          <a:srgbClr val="000000"/>
                        </a:solidFill>
                        <a:latin typeface="Arial" pitchFamily="34" charset="0"/>
                        <a:cs typeface="Arial"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GB" sz="1600" b="0" i="0" u="none" strike="noStrike">
                          <a:solidFill>
                            <a:srgbClr val="000000"/>
                          </a:solidFill>
                          <a:latin typeface="Arial" pitchFamily="34" charset="0"/>
                          <a:cs typeface="Arial" pitchFamily="34" charset="0"/>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r>
              <a:tr h="254429">
                <a:tc>
                  <a:txBody>
                    <a:bodyPr/>
                    <a:lstStyle/>
                    <a:p>
                      <a:pPr algn="l" fontAlgn="b"/>
                      <a:r>
                        <a:rPr lang="en-GB" sz="1600" b="0" i="0" u="none" strike="noStrike" dirty="0">
                          <a:solidFill>
                            <a:schemeClr val="bg1"/>
                          </a:solidFill>
                          <a:latin typeface="Arial" pitchFamily="34" charset="0"/>
                          <a:cs typeface="Arial" pitchFamily="34" charset="0"/>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GB" sz="1600" b="0" i="0" u="none" strike="noStrike" dirty="0">
                          <a:solidFill>
                            <a:schemeClr val="bg1"/>
                          </a:solidFill>
                          <a:latin typeface="Arial" pitchFamily="34" charset="0"/>
                          <a:cs typeface="Arial" pitchFamily="34" charset="0"/>
                        </a:rPr>
                        <a:t>Q 0.025</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GB" sz="1600" b="0" i="0" u="none" strike="noStrike" dirty="0">
                          <a:solidFill>
                            <a:schemeClr val="bg1"/>
                          </a:solidFill>
                          <a:latin typeface="Arial" pitchFamily="34" charset="0"/>
                          <a:cs typeface="Arial" pitchFamily="34" charset="0"/>
                        </a:rPr>
                        <a:t>0.01</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1600" b="0" i="0" u="none" strike="noStrike" dirty="0">
                          <a:solidFill>
                            <a:schemeClr val="bg1"/>
                          </a:solidFill>
                          <a:latin typeface="Arial" pitchFamily="34" charset="0"/>
                          <a:cs typeface="Arial" pitchFamily="34" charset="0"/>
                        </a:rPr>
                        <a:t>0.02</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GB" sz="1600" b="0" i="0" u="none" strike="noStrike" dirty="0">
                          <a:solidFill>
                            <a:srgbClr val="000000"/>
                          </a:solidFill>
                          <a:latin typeface="Arial" pitchFamily="34" charset="0"/>
                          <a:cs typeface="Arial" pitchFamily="34" charset="0"/>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GB" sz="1600" b="0" i="0" u="none" strike="noStrike" dirty="0">
                          <a:solidFill>
                            <a:srgbClr val="000000"/>
                          </a:solidFill>
                          <a:latin typeface="Arial" pitchFamily="34" charset="0"/>
                          <a:cs typeface="Arial" pitchFamily="34" charset="0"/>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GB" sz="1600" b="0" i="0" u="none" strike="noStrike">
                          <a:solidFill>
                            <a:srgbClr val="E46D0A"/>
                          </a:solidFill>
                          <a:latin typeface="Arial" pitchFamily="34" charset="0"/>
                          <a:cs typeface="Arial" pitchFamily="34" charset="0"/>
                        </a:rPr>
                        <a:t>11.70</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1600" b="0" i="0" u="none" strike="noStrike">
                          <a:solidFill>
                            <a:srgbClr val="E46D0A"/>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en-GB" sz="1600" b="0" i="0" u="none" strike="noStrike">
                        <a:solidFill>
                          <a:srgbClr val="000000"/>
                        </a:solidFill>
                        <a:latin typeface="Arial" pitchFamily="34" charset="0"/>
                        <a:cs typeface="Arial"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GB" sz="1600" b="0" i="0" u="none" strike="noStrike">
                          <a:solidFill>
                            <a:srgbClr val="000000"/>
                          </a:solidFill>
                          <a:latin typeface="Arial" pitchFamily="34" charset="0"/>
                          <a:cs typeface="Arial" pitchFamily="34" charset="0"/>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r>
              <a:tr h="254429">
                <a:tc>
                  <a:txBody>
                    <a:bodyPr/>
                    <a:lstStyle/>
                    <a:p>
                      <a:pPr algn="l" fontAlgn="b"/>
                      <a:r>
                        <a:rPr lang="en-GB" sz="1600" b="0" i="0" u="none" strike="noStrike" dirty="0">
                          <a:solidFill>
                            <a:schemeClr val="bg1"/>
                          </a:solidFill>
                          <a:latin typeface="Arial" pitchFamily="34" charset="0"/>
                          <a:cs typeface="Arial" pitchFamily="34" charset="0"/>
                        </a:rPr>
                        <a:t> </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GB" sz="1600" b="0" i="0" u="none" strike="noStrike" dirty="0">
                          <a:solidFill>
                            <a:schemeClr val="bg1"/>
                          </a:solidFill>
                          <a:latin typeface="Arial" pitchFamily="34" charset="0"/>
                          <a:cs typeface="Arial" pitchFamily="34" charset="0"/>
                        </a:rPr>
                        <a:t>Q 0.975</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a:solidFill>
                            <a:schemeClr val="bg1"/>
                          </a:solidFill>
                          <a:latin typeface="Arial" pitchFamily="34" charset="0"/>
                          <a:cs typeface="Arial" pitchFamily="34" charset="0"/>
                        </a:rPr>
                        <a:t>5.86</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dirty="0">
                          <a:solidFill>
                            <a:schemeClr val="bg1"/>
                          </a:solidFill>
                          <a:latin typeface="Arial" pitchFamily="34" charset="0"/>
                          <a:cs typeface="Arial" pitchFamily="34" charset="0"/>
                        </a:rPr>
                        <a:t>0.91</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GB" sz="1600" b="0" i="0" u="none" strike="noStrike" dirty="0">
                          <a:solidFill>
                            <a:srgbClr val="000000"/>
                          </a:solidFill>
                          <a:latin typeface="Arial" pitchFamily="34" charset="0"/>
                          <a:cs typeface="Arial" pitchFamily="34" charset="0"/>
                        </a:rPr>
                        <a:t> </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GB" sz="1600" b="0" i="0" u="none" strike="noStrike" dirty="0">
                          <a:solidFill>
                            <a:srgbClr val="000000"/>
                          </a:solidFill>
                          <a:latin typeface="Arial" pitchFamily="34" charset="0"/>
                          <a:cs typeface="Arial" pitchFamily="34" charset="0"/>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a:solidFill>
                            <a:srgbClr val="E46D0A"/>
                          </a:solidFill>
                          <a:latin typeface="Arial" pitchFamily="34" charset="0"/>
                          <a:cs typeface="Arial" pitchFamily="34" charset="0"/>
                        </a:rPr>
                        <a:t>73.79</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a:solidFill>
                            <a:srgbClr val="E46D0A"/>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GB" sz="1600" b="0" i="0" u="none" strike="noStrike">
                          <a:solidFill>
                            <a:srgbClr val="000000"/>
                          </a:solidFill>
                          <a:latin typeface="Arial" pitchFamily="34" charset="0"/>
                          <a:cs typeface="Arial" pitchFamily="34" charset="0"/>
                        </a:rPr>
                        <a:t> </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GB" sz="1600" b="0" i="0" u="none" strike="noStrike">
                          <a:solidFill>
                            <a:srgbClr val="000000"/>
                          </a:solidFill>
                          <a:latin typeface="Arial" pitchFamily="34" charset="0"/>
                          <a:cs typeface="Arial" pitchFamily="34" charset="0"/>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254429">
                <a:tc>
                  <a:txBody>
                    <a:bodyPr/>
                    <a:lstStyle/>
                    <a:p>
                      <a:pPr algn="l" fontAlgn="b"/>
                      <a:r>
                        <a:rPr lang="en-GB" sz="1600" b="0" i="0" u="none" strike="noStrike" dirty="0">
                          <a:solidFill>
                            <a:schemeClr val="bg1"/>
                          </a:solidFill>
                          <a:latin typeface="Arial" pitchFamily="34" charset="0"/>
                          <a:cs typeface="Arial" pitchFamily="34" charset="0"/>
                        </a:rPr>
                        <a:t>Strong mixing</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GB" sz="1600" b="0" i="0" u="none" strike="noStrike" dirty="0">
                          <a:solidFill>
                            <a:schemeClr val="bg1"/>
                          </a:solidFill>
                          <a:latin typeface="Arial" pitchFamily="34" charset="0"/>
                          <a:cs typeface="Arial" pitchFamily="34" charset="0"/>
                        </a:rPr>
                        <a:t>average</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a:solidFill>
                            <a:schemeClr val="bg1"/>
                          </a:solidFill>
                          <a:latin typeface="Arial" pitchFamily="34" charset="0"/>
                          <a:cs typeface="Arial" pitchFamily="34" charset="0"/>
                        </a:rPr>
                        <a:t>2.89</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dirty="0">
                          <a:solidFill>
                            <a:schemeClr val="bg1"/>
                          </a:solidFill>
                          <a:latin typeface="Arial" pitchFamily="34" charset="0"/>
                          <a:cs typeface="Arial" pitchFamily="34" charset="0"/>
                        </a:rPr>
                        <a:t>0.27</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a:solidFill>
                            <a:srgbClr val="FF0000"/>
                          </a:solidFill>
                          <a:latin typeface="Arial" pitchFamily="34" charset="0"/>
                          <a:cs typeface="Arial" pitchFamily="34" charset="0"/>
                        </a:rPr>
                        <a:t>210.98</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dirty="0">
                          <a:solidFill>
                            <a:srgbClr val="FF0000"/>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a:solidFill>
                            <a:srgbClr val="FF0000"/>
                          </a:solidFill>
                          <a:latin typeface="Arial" pitchFamily="34" charset="0"/>
                          <a:cs typeface="Arial" pitchFamily="34" charset="0"/>
                        </a:rPr>
                        <a:t>13.27</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a:solidFill>
                            <a:srgbClr val="FF0000"/>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a:solidFill>
                            <a:srgbClr val="FF0000"/>
                          </a:solidFill>
                          <a:latin typeface="Arial" pitchFamily="34" charset="0"/>
                          <a:cs typeface="Arial" pitchFamily="34" charset="0"/>
                        </a:rPr>
                        <a:t>486.31</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a:solidFill>
                            <a:srgbClr val="FF0000"/>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254429">
                <a:tc>
                  <a:txBody>
                    <a:bodyPr/>
                    <a:lstStyle/>
                    <a:p>
                      <a:pPr algn="l" fontAlgn="b"/>
                      <a:r>
                        <a:rPr lang="en-GB" sz="1600" b="0" i="0" u="none" strike="noStrike" dirty="0">
                          <a:solidFill>
                            <a:schemeClr val="bg1"/>
                          </a:solidFill>
                          <a:latin typeface="Arial" pitchFamily="34" charset="0"/>
                          <a:cs typeface="Arial" pitchFamily="34" charset="0"/>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GB" sz="1600" b="0" i="0" u="none" strike="noStrike" dirty="0" err="1">
                          <a:solidFill>
                            <a:schemeClr val="bg1"/>
                          </a:solidFill>
                          <a:latin typeface="Arial" pitchFamily="34" charset="0"/>
                          <a:cs typeface="Arial" pitchFamily="34" charset="0"/>
                        </a:rPr>
                        <a:t>stdev</a:t>
                      </a:r>
                      <a:endParaRPr lang="en-GB" sz="1600" b="0" i="0" u="none" strike="noStrike" dirty="0">
                        <a:solidFill>
                          <a:schemeClr val="bg1"/>
                        </a:solidFill>
                        <a:latin typeface="Arial" pitchFamily="34" charset="0"/>
                        <a:cs typeface="Arial"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GB" sz="1600" b="0" i="0" u="none" strike="noStrike">
                          <a:solidFill>
                            <a:schemeClr val="bg1"/>
                          </a:solidFill>
                          <a:latin typeface="Arial" pitchFamily="34" charset="0"/>
                          <a:cs typeface="Arial" pitchFamily="34" charset="0"/>
                        </a:rPr>
                        <a:t>2.73</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1600" b="0" i="0" u="none" strike="noStrike" dirty="0">
                          <a:solidFill>
                            <a:schemeClr val="bg1"/>
                          </a:solidFill>
                          <a:latin typeface="Arial" pitchFamily="34" charset="0"/>
                          <a:cs typeface="Arial" pitchFamily="34" charset="0"/>
                        </a:rPr>
                        <a:t>0.29</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GB" sz="1600" b="0" i="0" u="none" strike="noStrike">
                          <a:solidFill>
                            <a:srgbClr val="FF0000"/>
                          </a:solidFill>
                          <a:latin typeface="Arial" pitchFamily="34" charset="0"/>
                          <a:cs typeface="Arial" pitchFamily="34" charset="0"/>
                        </a:rPr>
                        <a:t>23.36</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1600" b="0" i="0" u="none" strike="noStrike">
                          <a:solidFill>
                            <a:srgbClr val="FF0000"/>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GB" sz="1600" b="0" i="0" u="none" strike="noStrike">
                          <a:solidFill>
                            <a:srgbClr val="FF0000"/>
                          </a:solidFill>
                          <a:latin typeface="Arial" pitchFamily="34" charset="0"/>
                          <a:cs typeface="Arial" pitchFamily="34" charset="0"/>
                        </a:rPr>
                        <a:t>5.61</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1600" b="0" i="0" u="none" strike="noStrike">
                          <a:solidFill>
                            <a:srgbClr val="FF0000"/>
                          </a:solidFill>
                          <a:latin typeface="Arial" pitchFamily="34" charset="0"/>
                          <a:cs typeface="Arial" pitchFamily="34" charset="0"/>
                        </a:rPr>
                        <a:t>0.01</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GB" sz="1600" b="0" i="0" u="none" strike="noStrike">
                          <a:solidFill>
                            <a:srgbClr val="FF0000"/>
                          </a:solidFill>
                          <a:latin typeface="Arial" pitchFamily="34" charset="0"/>
                          <a:cs typeface="Arial" pitchFamily="34" charset="0"/>
                        </a:rPr>
                        <a:t>88.24</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1600" b="0" i="0" u="none" strike="noStrike">
                          <a:solidFill>
                            <a:srgbClr val="FF0000"/>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r>
              <a:tr h="254429">
                <a:tc>
                  <a:txBody>
                    <a:bodyPr/>
                    <a:lstStyle/>
                    <a:p>
                      <a:pPr algn="l" fontAlgn="b"/>
                      <a:r>
                        <a:rPr lang="en-GB" sz="1600" b="0" i="0" u="none" strike="noStrike" dirty="0">
                          <a:solidFill>
                            <a:schemeClr val="bg1"/>
                          </a:solidFill>
                          <a:latin typeface="Arial" pitchFamily="34" charset="0"/>
                          <a:cs typeface="Arial" pitchFamily="34" charset="0"/>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GB" sz="1600" b="0" i="0" u="none" strike="noStrike" dirty="0">
                          <a:solidFill>
                            <a:schemeClr val="bg1"/>
                          </a:solidFill>
                          <a:latin typeface="Arial" pitchFamily="34" charset="0"/>
                          <a:cs typeface="Arial" pitchFamily="34" charset="0"/>
                        </a:rPr>
                        <a:t>Q 0.025</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GB" sz="1600" b="0" i="0" u="none" strike="noStrike">
                          <a:solidFill>
                            <a:schemeClr val="bg1"/>
                          </a:solidFill>
                          <a:latin typeface="Arial" pitchFamily="34" charset="0"/>
                          <a:cs typeface="Arial" pitchFamily="34" charset="0"/>
                        </a:rPr>
                        <a:t>0.00</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1600" b="0" i="0" u="none" strike="noStrike" dirty="0">
                          <a:solidFill>
                            <a:schemeClr val="bg1"/>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GB" sz="1600" b="0" i="0" u="none" strike="noStrike">
                          <a:solidFill>
                            <a:srgbClr val="FF0000"/>
                          </a:solidFill>
                          <a:latin typeface="Arial" pitchFamily="34" charset="0"/>
                          <a:cs typeface="Arial" pitchFamily="34" charset="0"/>
                        </a:rPr>
                        <a:t>163.87</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1600" b="0" i="0" u="none" strike="noStrike">
                          <a:solidFill>
                            <a:srgbClr val="FF0000"/>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GB" sz="1600" b="0" i="0" u="none" strike="noStrike">
                          <a:solidFill>
                            <a:srgbClr val="FF0000"/>
                          </a:solidFill>
                          <a:latin typeface="Arial" pitchFamily="34" charset="0"/>
                          <a:cs typeface="Arial" pitchFamily="34" charset="0"/>
                        </a:rPr>
                        <a:t>5.23</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1600" b="0" i="0" u="none" strike="noStrike">
                          <a:solidFill>
                            <a:srgbClr val="FF0000"/>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GB" sz="1600" b="0" i="0" u="none" strike="noStrike">
                          <a:solidFill>
                            <a:srgbClr val="FF0000"/>
                          </a:solidFill>
                          <a:latin typeface="Arial" pitchFamily="34" charset="0"/>
                          <a:cs typeface="Arial" pitchFamily="34" charset="0"/>
                        </a:rPr>
                        <a:t>345.78</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1600" b="0" i="0" u="none" strike="noStrike">
                          <a:solidFill>
                            <a:srgbClr val="FF0000"/>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r>
              <a:tr h="254429">
                <a:tc>
                  <a:txBody>
                    <a:bodyPr/>
                    <a:lstStyle/>
                    <a:p>
                      <a:pPr algn="l" fontAlgn="b"/>
                      <a:r>
                        <a:rPr lang="en-GB" sz="1600" b="0" i="0" u="none" strike="noStrike" dirty="0">
                          <a:solidFill>
                            <a:schemeClr val="bg1"/>
                          </a:solidFill>
                          <a:latin typeface="Arial" pitchFamily="34" charset="0"/>
                          <a:cs typeface="Arial" pitchFamily="34" charset="0"/>
                        </a:rPr>
                        <a:t> </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GB" sz="1600" b="0" i="0" u="none" strike="noStrike" dirty="0">
                          <a:solidFill>
                            <a:schemeClr val="bg1"/>
                          </a:solidFill>
                          <a:latin typeface="Arial" pitchFamily="34" charset="0"/>
                          <a:cs typeface="Arial" pitchFamily="34" charset="0"/>
                        </a:rPr>
                        <a:t>Q 0.975</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a:solidFill>
                            <a:schemeClr val="bg1"/>
                          </a:solidFill>
                          <a:latin typeface="Arial" pitchFamily="34" charset="0"/>
                          <a:cs typeface="Arial" pitchFamily="34" charset="0"/>
                        </a:rPr>
                        <a:t>10.14</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dirty="0">
                          <a:solidFill>
                            <a:schemeClr val="bg1"/>
                          </a:solidFill>
                          <a:latin typeface="Arial" pitchFamily="34" charset="0"/>
                          <a:cs typeface="Arial" pitchFamily="34" charset="0"/>
                        </a:rPr>
                        <a:t>0.95</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a:solidFill>
                            <a:srgbClr val="FF0000"/>
                          </a:solidFill>
                          <a:latin typeface="Arial" pitchFamily="34" charset="0"/>
                          <a:cs typeface="Arial" pitchFamily="34" charset="0"/>
                        </a:rPr>
                        <a:t>263.88</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a:solidFill>
                            <a:srgbClr val="FF0000"/>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a:solidFill>
                            <a:srgbClr val="FF0000"/>
                          </a:solidFill>
                          <a:latin typeface="Arial" pitchFamily="34" charset="0"/>
                          <a:cs typeface="Arial" pitchFamily="34" charset="0"/>
                        </a:rPr>
                        <a:t>27.38</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a:solidFill>
                            <a:srgbClr val="FF0000"/>
                          </a:solidFill>
                          <a:latin typeface="Arial" pitchFamily="34" charset="0"/>
                          <a:cs typeface="Arial" pitchFamily="34" charset="0"/>
                        </a:rPr>
                        <a:t>0.02</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a:solidFill>
                            <a:srgbClr val="FF0000"/>
                          </a:solidFill>
                          <a:latin typeface="Arial" pitchFamily="34" charset="0"/>
                          <a:cs typeface="Arial" pitchFamily="34" charset="0"/>
                        </a:rPr>
                        <a:t>674.56</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dirty="0">
                          <a:solidFill>
                            <a:srgbClr val="FF0000"/>
                          </a:solidFill>
                          <a:latin typeface="Arial" pitchFamily="34" charset="0"/>
                          <a:cs typeface="Arial" pitchFamily="34" charset="0"/>
                        </a:rPr>
                        <a:t>0.00</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18855931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220072" y="1124743"/>
            <a:ext cx="3017267" cy="55445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95536" y="2276872"/>
            <a:ext cx="4578350" cy="27559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6557512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4364</TotalTime>
  <Words>1733</Words>
  <Application>Microsoft Office PowerPoint</Application>
  <PresentationFormat>On-screen Show (4:3)</PresentationFormat>
  <Paragraphs>441</Paragraphs>
  <Slides>17</Slides>
  <Notes>11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Faculty of Science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Iliana Chollett Ordaz</dc:creator>
  <cp:lastModifiedBy>sonia</cp:lastModifiedBy>
  <cp:revision>158</cp:revision>
  <dcterms:created xsi:type="dcterms:W3CDTF">2012-06-08T05:58:38Z</dcterms:created>
  <dcterms:modified xsi:type="dcterms:W3CDTF">2012-07-11T22:40:36Z</dcterms:modified>
</cp:coreProperties>
</file>